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30" r:id="rId2"/>
    <p:sldId id="256" r:id="rId3"/>
    <p:sldId id="287" r:id="rId4"/>
    <p:sldId id="283" r:id="rId5"/>
    <p:sldId id="295" r:id="rId6"/>
    <p:sldId id="273" r:id="rId7"/>
    <p:sldId id="276" r:id="rId8"/>
    <p:sldId id="328" r:id="rId9"/>
    <p:sldId id="257" r:id="rId10"/>
    <p:sldId id="329" r:id="rId11"/>
    <p:sldId id="260" r:id="rId12"/>
    <p:sldId id="264" r:id="rId13"/>
    <p:sldId id="309" r:id="rId14"/>
    <p:sldId id="289" r:id="rId15"/>
    <p:sldId id="319" r:id="rId16"/>
    <p:sldId id="320" r:id="rId17"/>
    <p:sldId id="310" r:id="rId18"/>
    <p:sldId id="324" r:id="rId19"/>
    <p:sldId id="331" r:id="rId20"/>
    <p:sldId id="281" r:id="rId21"/>
    <p:sldId id="280" r:id="rId22"/>
    <p:sldId id="279" r:id="rId23"/>
    <p:sldId id="282" r:id="rId24"/>
    <p:sldId id="303" r:id="rId25"/>
    <p:sldId id="326" r:id="rId26"/>
    <p:sldId id="292" r:id="rId27"/>
    <p:sldId id="304" r:id="rId28"/>
    <p:sldId id="305" r:id="rId29"/>
    <p:sldId id="346" r:id="rId30"/>
    <p:sldId id="293" r:id="rId31"/>
    <p:sldId id="300" r:id="rId32"/>
    <p:sldId id="321" r:id="rId33"/>
    <p:sldId id="336" r:id="rId34"/>
    <p:sldId id="337" r:id="rId35"/>
    <p:sldId id="313" r:id="rId36"/>
    <p:sldId id="338" r:id="rId37"/>
    <p:sldId id="311" r:id="rId38"/>
    <p:sldId id="302" r:id="rId39"/>
    <p:sldId id="312" r:id="rId40"/>
    <p:sldId id="339" r:id="rId41"/>
    <p:sldId id="341" r:id="rId42"/>
    <p:sldId id="278" r:id="rId43"/>
    <p:sldId id="306" r:id="rId44"/>
    <p:sldId id="307" r:id="rId45"/>
    <p:sldId id="317" r:id="rId46"/>
    <p:sldId id="308" r:id="rId47"/>
    <p:sldId id="297" r:id="rId48"/>
    <p:sldId id="342" r:id="rId49"/>
    <p:sldId id="332" r:id="rId50"/>
    <p:sldId id="340" r:id="rId51"/>
    <p:sldId id="347" r:id="rId52"/>
    <p:sldId id="348" r:id="rId53"/>
    <p:sldId id="334" r:id="rId54"/>
    <p:sldId id="318" r:id="rId55"/>
    <p:sldId id="314" r:id="rId56"/>
    <p:sldId id="294" r:id="rId57"/>
    <p:sldId id="344" r:id="rId58"/>
    <p:sldId id="345" r:id="rId59"/>
    <p:sldId id="316" r:id="rId60"/>
    <p:sldId id="343" r:id="rId61"/>
    <p:sldId id="259" r:id="rId62"/>
    <p:sldId id="301" r:id="rId63"/>
    <p:sldId id="322" r:id="rId64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2A4A70"/>
    <a:srgbClr val="D6AD00"/>
    <a:srgbClr val="C49F00"/>
    <a:srgbClr val="FFCC00"/>
    <a:srgbClr val="FFFF66"/>
    <a:srgbClr val="00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24" autoAdjust="0"/>
  </p:normalViewPr>
  <p:slideViewPr>
    <p:cSldViewPr>
      <p:cViewPr>
        <p:scale>
          <a:sx n="70" d="100"/>
          <a:sy n="70" d="100"/>
        </p:scale>
        <p:origin x="1656" y="221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6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61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61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994491"/>
            <a:ext cx="8549640" cy="1543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294275"/>
            <a:ext cx="8549640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4"/>
            <a:ext cx="4442460" cy="512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4"/>
            <a:ext cx="4442460" cy="512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2" y="1739795"/>
            <a:ext cx="4444206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2" y="2464859"/>
            <a:ext cx="4444206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739795"/>
            <a:ext cx="4445953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464859"/>
            <a:ext cx="4445953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5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309461"/>
            <a:ext cx="5622926" cy="6633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51"/>
            <a:ext cx="3309145" cy="5316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6" y="5440680"/>
            <a:ext cx="6035040" cy="6423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6" y="694478"/>
            <a:ext cx="6035040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6" y="6082983"/>
            <a:ext cx="6035040" cy="9121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4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7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63DD-96A3-466A-9B4C-E32CF9BEDC69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7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7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1E39-8394-4F23-AE83-AD23040CEA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7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7075" y="1794500"/>
            <a:ext cx="7258050" cy="488630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2260540"/>
            <a:ext cx="605863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DESIGN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A. THREE basic 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FORM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B.  SIX basic “TEXTURE 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</a:p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CONSTRUCTION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C.  Inexpensive MATERIALS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D.  CONSTRUCTION Step by Step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3092" y="905869"/>
            <a:ext cx="2240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OUTLINE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2590800"/>
            <a:ext cx="762000" cy="914400"/>
          </a:xfrm>
          <a:prstGeom prst="rightArrow">
            <a:avLst/>
          </a:prstGeom>
          <a:solidFill>
            <a:srgbClr val="D6AD00"/>
          </a:solidFill>
          <a:ln>
            <a:solidFill>
              <a:schemeClr val="tx1"/>
            </a:solidFill>
          </a:ln>
          <a:effectLst>
            <a:outerShdw blurRad="50800" dist="38100" dir="2700000" sx="101000" sy="10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66801" y="1381760"/>
            <a:ext cx="7772399" cy="18999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nceptualizing - Pitched Ro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3592060"/>
            <a:ext cx="2438400" cy="2451434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23440" y="6248400"/>
            <a:ext cx="2252441" cy="523220"/>
          </a:xfrm>
          <a:prstGeom prst="rect">
            <a:avLst/>
          </a:prstGeom>
          <a:solidFill>
            <a:srgbClr val="C49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PITCHED Roof</a:t>
            </a:r>
          </a:p>
        </p:txBody>
      </p:sp>
      <p:pic>
        <p:nvPicPr>
          <p:cNvPr id="2" name="Picture 1" descr="Conceptualizing - Flat Ro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58" y="3581400"/>
            <a:ext cx="2338342" cy="2462093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620648" y="6248400"/>
            <a:ext cx="2066152" cy="523220"/>
          </a:xfrm>
          <a:prstGeom prst="rect">
            <a:avLst/>
          </a:prstGeom>
          <a:solidFill>
            <a:srgbClr val="C49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FLAT Roof</a:t>
            </a:r>
          </a:p>
        </p:txBody>
      </p:sp>
      <p:pic>
        <p:nvPicPr>
          <p:cNvPr id="4" name="Picture 3" descr="Conceptualizing - Shed Roo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1032" y="3601825"/>
            <a:ext cx="2406267" cy="2441668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371600" y="6248400"/>
            <a:ext cx="2067386" cy="523220"/>
          </a:xfrm>
          <a:prstGeom prst="rect">
            <a:avLst/>
          </a:prstGeom>
          <a:solidFill>
            <a:srgbClr val="C49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SHED Roof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5964" y="459936"/>
            <a:ext cx="6121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  <a:cs typeface="Times New Roman" pitchFamily="18" charset="0"/>
              </a:rPr>
              <a:t>A. </a:t>
            </a:r>
            <a:r>
              <a:rPr lang="en-US" sz="4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“FORM” </a:t>
            </a:r>
            <a:r>
              <a:rPr lang="en-US" sz="4000" b="1" dirty="0">
                <a:latin typeface="+mj-lt"/>
                <a:cs typeface="Times New Roman" pitchFamily="18" charset="0"/>
              </a:rPr>
              <a:t>ELEMENTS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-2590800" y="2895600"/>
            <a:ext cx="765242" cy="69088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-3429000" y="3733800"/>
            <a:ext cx="765242" cy="69088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-1828800" y="3886200"/>
            <a:ext cx="765242" cy="69088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61217" y="1524000"/>
            <a:ext cx="74255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Most</a:t>
            </a:r>
            <a:r>
              <a:rPr lang="en-US" sz="3200" b="1" i="1" dirty="0">
                <a:solidFill>
                  <a:srgbClr val="FFFF00"/>
                </a:solidFill>
              </a:rPr>
              <a:t> wood –frame structures </a:t>
            </a:r>
            <a:r>
              <a:rPr lang="en-US" sz="3200" b="1" i="1" dirty="0"/>
              <a:t>can be built from</a:t>
            </a:r>
            <a:r>
              <a:rPr lang="en-US" sz="3200" b="1" i="1" dirty="0">
                <a:solidFill>
                  <a:srgbClr val="FFFF00"/>
                </a:solidFill>
              </a:rPr>
              <a:t> combinations of one or more </a:t>
            </a:r>
            <a:r>
              <a:rPr lang="en-US" sz="3200" b="1" i="1" dirty="0"/>
              <a:t>of these</a:t>
            </a: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 3 BASIC FORMS </a:t>
            </a:r>
          </a:p>
        </p:txBody>
      </p:sp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1000" y="593253"/>
            <a:ext cx="9677400" cy="6669807"/>
            <a:chOff x="1197633" y="887154"/>
            <a:chExt cx="8770288" cy="5354591"/>
          </a:xfrm>
        </p:grpSpPr>
        <p:pic>
          <p:nvPicPr>
            <p:cNvPr id="2" name="Picture 1" descr="Thumbnail 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4121" y="3733803"/>
              <a:ext cx="3661490" cy="2488627"/>
            </a:xfrm>
            <a:prstGeom prst="rect">
              <a:avLst/>
            </a:prstGeom>
            <a:ln w="12700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 descr="Thumbnail 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1993" y="4038603"/>
              <a:ext cx="3318181" cy="2203142"/>
            </a:xfrm>
            <a:prstGeom prst="rect">
              <a:avLst/>
            </a:prstGeom>
            <a:ln w="12700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Thumbnail 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3144" y="1372601"/>
              <a:ext cx="2736333" cy="1978858"/>
            </a:xfrm>
            <a:prstGeom prst="rect">
              <a:avLst/>
            </a:prstGeom>
            <a:ln w="12700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 descr="Thumbnail 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4441" y="1371603"/>
              <a:ext cx="1961965" cy="2032711"/>
            </a:xfrm>
            <a:prstGeom prst="rect">
              <a:avLst/>
            </a:prstGeom>
            <a:ln w="12700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Thumbnail 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1614" y="1375707"/>
              <a:ext cx="1384916" cy="1977096"/>
            </a:xfrm>
            <a:prstGeom prst="rect">
              <a:avLst/>
            </a:prstGeom>
            <a:ln w="12700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197633" y="887154"/>
              <a:ext cx="8770288" cy="46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Combine</a:t>
              </a:r>
              <a:r>
                <a:rPr lang="en-US" sz="2800" b="1" dirty="0"/>
                <a:t> </a:t>
              </a:r>
              <a:r>
                <a:rPr lang="en-US" sz="3200" b="1" dirty="0">
                  <a:solidFill>
                    <a:srgbClr val="FFFF00"/>
                  </a:solidFill>
                </a:rPr>
                <a:t>3 Basic FORMS </a:t>
              </a:r>
              <a:r>
                <a:rPr lang="en-US" sz="2800" b="1" dirty="0"/>
                <a:t>to Create All Kinds of Structures…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74273" y="3469592"/>
              <a:ext cx="4764960" cy="4200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   …by</a:t>
              </a:r>
              <a:r>
                <a:rPr lang="en-US" sz="2800" b="1" dirty="0"/>
                <a:t> </a:t>
              </a:r>
              <a:r>
                <a:rPr lang="en-US" sz="2800" b="1" dirty="0">
                  <a:solidFill>
                    <a:srgbClr val="FFFF00"/>
                  </a:solidFill>
                </a:rPr>
                <a:t>Varying Sizes &amp; Proportions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k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5200" y="914400"/>
            <a:ext cx="3219346" cy="2177733"/>
          </a:xfrm>
          <a:prstGeom prst="rect">
            <a:avLst/>
          </a:prstGeom>
        </p:spPr>
      </p:pic>
      <p:pic>
        <p:nvPicPr>
          <p:cNvPr id="3" name="Picture 2" descr="Swandale Post 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533400"/>
            <a:ext cx="3537922" cy="309162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45+ Structures </a:t>
            </a:r>
            <a:r>
              <a:rPr lang="en-US" sz="3200" b="1" i="1" dirty="0"/>
              <a:t>on My BC&amp;G Layout Use Just These</a:t>
            </a:r>
          </a:p>
          <a:p>
            <a:pPr algn="ctr"/>
            <a:r>
              <a:rPr lang="en-US" sz="3600" b="1" dirty="0"/>
              <a:t> </a:t>
            </a:r>
            <a:r>
              <a:rPr lang="en-US" sz="3600" b="1" u="sng" dirty="0">
                <a:solidFill>
                  <a:srgbClr val="FFFF00"/>
                </a:solidFill>
              </a:rPr>
              <a:t>THREE</a:t>
            </a:r>
            <a:r>
              <a:rPr lang="en-US" sz="3600" b="1" dirty="0"/>
              <a:t> Basic </a:t>
            </a:r>
            <a:r>
              <a:rPr lang="en-US" sz="3600" b="1" dirty="0">
                <a:solidFill>
                  <a:srgbClr val="FFFF00"/>
                </a:solidFill>
              </a:rPr>
              <a:t>FORMS</a:t>
            </a:r>
            <a:r>
              <a:rPr lang="en-US" sz="3600" b="1" dirty="0"/>
              <a:t>!</a:t>
            </a:r>
          </a:p>
        </p:txBody>
      </p:sp>
      <p:pic>
        <p:nvPicPr>
          <p:cNvPr id="6" name="Picture 5" descr="Warehouse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4316" y="3800554"/>
            <a:ext cx="5056884" cy="330761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Small Bar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1" y="2986475"/>
            <a:ext cx="4671698" cy="370130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17520" y="-259080"/>
            <a:ext cx="1760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40 Structures on My BC&amp;G Layout Use </a:t>
            </a:r>
          </a:p>
          <a:p>
            <a:pPr algn="ctr"/>
            <a:r>
              <a:rPr lang="en-US" b="1" dirty="0"/>
              <a:t>Just These</a:t>
            </a:r>
          </a:p>
          <a:p>
            <a:pPr algn="ctr"/>
            <a:r>
              <a:rPr lang="en-US" b="1" dirty="0"/>
              <a:t> </a:t>
            </a:r>
            <a:r>
              <a:rPr lang="en-US" b="1" u="sng" dirty="0"/>
              <a:t>THREE</a:t>
            </a:r>
            <a:r>
              <a:rPr lang="en-US" b="1" dirty="0"/>
              <a:t> Basic Forms!</a:t>
            </a:r>
          </a:p>
        </p:txBody>
      </p:sp>
      <p:pic>
        <p:nvPicPr>
          <p:cNvPr id="6" name="Picture 5" descr="Swandale Post Offic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30778" y="2418080"/>
            <a:ext cx="1899794" cy="13342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 descr="Dair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108959"/>
            <a:ext cx="4718550" cy="332192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6101" y="762000"/>
            <a:ext cx="3591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Most interesting structures use a </a:t>
            </a:r>
            <a:r>
              <a:rPr lang="en-US" sz="3200" b="1" i="1" dirty="0">
                <a:solidFill>
                  <a:srgbClr val="FFFF00"/>
                </a:solidFill>
              </a:rPr>
              <a:t>combination of the 3 forms</a:t>
            </a:r>
            <a:r>
              <a:rPr lang="en-US" sz="3200" b="1" i="1" dirty="0"/>
              <a:t>...</a:t>
            </a:r>
          </a:p>
        </p:txBody>
      </p:sp>
      <p:pic>
        <p:nvPicPr>
          <p:cNvPr id="7" name="Picture 6" descr="Three Quart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488" y="533400"/>
            <a:ext cx="4712312" cy="309372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awmill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86199"/>
            <a:ext cx="4824525" cy="33620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045947"/>
            <a:ext cx="3097683" cy="269747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248400" y="3581400"/>
            <a:ext cx="2971800" cy="17417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xmpl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08" y="3643672"/>
            <a:ext cx="3675292" cy="344292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Example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838200"/>
            <a:ext cx="4966555" cy="352283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0705" y="4648200"/>
            <a:ext cx="3965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</a:rPr>
              <a:t>I enjoy finding the three forms in the structures others build…</a:t>
            </a:r>
          </a:p>
        </p:txBody>
      </p:sp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6800" y="863600"/>
            <a:ext cx="7924799" cy="5958840"/>
            <a:chOff x="1581767" y="863600"/>
            <a:chExt cx="6872760" cy="5958840"/>
          </a:xfrm>
        </p:grpSpPr>
        <p:pic>
          <p:nvPicPr>
            <p:cNvPr id="2" name="Picture 1" descr="Williamston Hous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1767" y="863600"/>
              <a:ext cx="6872760" cy="5958840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711351" y="915752"/>
              <a:ext cx="3457549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chemeClr val="bg2">
                      <a:lumMod val="75000"/>
                    </a:schemeClr>
                  </a:solidFill>
                </a:rPr>
                <a:t>And in real structures…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ceptualizing - Pitched Ro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265" y="2638329"/>
            <a:ext cx="2519341" cy="2674233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10000" y="5525453"/>
            <a:ext cx="2438399" cy="523220"/>
          </a:xfrm>
          <a:prstGeom prst="rect">
            <a:avLst/>
          </a:prstGeom>
          <a:solidFill>
            <a:srgbClr val="C49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PITCHED Roof</a:t>
            </a:r>
          </a:p>
        </p:txBody>
      </p:sp>
      <p:pic>
        <p:nvPicPr>
          <p:cNvPr id="6" name="Picture 5" descr="Conceptualizing - Flat Roo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4280" y="2638328"/>
            <a:ext cx="2463636" cy="2678719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668521" y="5525453"/>
            <a:ext cx="2217273" cy="523220"/>
          </a:xfrm>
          <a:prstGeom prst="rect">
            <a:avLst/>
          </a:prstGeom>
          <a:solidFill>
            <a:srgbClr val="C49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FLAT Roof</a:t>
            </a:r>
          </a:p>
        </p:txBody>
      </p:sp>
      <p:pic>
        <p:nvPicPr>
          <p:cNvPr id="9" name="Picture 8" descr="Conceptualizing - Shed Roof.jpg"/>
          <p:cNvPicPr>
            <a:picLocks noChangeAspect="1"/>
          </p:cNvPicPr>
          <p:nvPr/>
        </p:nvPicPr>
        <p:blipFill>
          <a:blip r:embed="rId4" cstate="print"/>
          <a:srcRect l="2980" t="1072" r="-1309" b="2048"/>
          <a:stretch>
            <a:fillRect/>
          </a:stretch>
        </p:blipFill>
        <p:spPr>
          <a:xfrm>
            <a:off x="990600" y="2636519"/>
            <a:ext cx="2590800" cy="2669309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166401" y="5520050"/>
            <a:ext cx="2218597" cy="523220"/>
          </a:xfrm>
          <a:prstGeom prst="rect">
            <a:avLst/>
          </a:prstGeom>
          <a:solidFill>
            <a:srgbClr val="C49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SHED Roof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685800"/>
            <a:ext cx="8135636" cy="167588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58240" y="922106"/>
            <a:ext cx="774307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Learn to build these 3 basic forms and you can build almost any wood-frame structure!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64008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And there’s really little difference between these 3!</a:t>
            </a:r>
          </a:p>
        </p:txBody>
      </p:sp>
    </p:spTree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C&amp;L Headquarters.jpg"/>
          <p:cNvPicPr>
            <a:picLocks noChangeAspect="1"/>
          </p:cNvPicPr>
          <p:nvPr/>
        </p:nvPicPr>
        <p:blipFill>
          <a:blip r:embed="rId2" cstate="print"/>
          <a:srcRect l="6024" r="8434" b="5326"/>
          <a:stretch>
            <a:fillRect/>
          </a:stretch>
        </p:blipFill>
        <p:spPr>
          <a:xfrm>
            <a:off x="533400" y="2971800"/>
            <a:ext cx="6046694" cy="43434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Front View.jpg"/>
          <p:cNvPicPr>
            <a:picLocks noChangeAspect="1"/>
          </p:cNvPicPr>
          <p:nvPr/>
        </p:nvPicPr>
        <p:blipFill>
          <a:blip r:embed="rId3" cstate="print"/>
          <a:srcRect l="5986" t="7422" r="2234" b="5987"/>
          <a:stretch>
            <a:fillRect/>
          </a:stretch>
        </p:blipFill>
        <p:spPr>
          <a:xfrm>
            <a:off x="5486400" y="533400"/>
            <a:ext cx="4106091" cy="3124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800" y="6858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Only 2 structures on my layout have </a:t>
            </a:r>
            <a:r>
              <a:rPr lang="en-US" sz="3600" b="1" dirty="0">
                <a:solidFill>
                  <a:srgbClr val="FFFF00"/>
                </a:solidFill>
              </a:rPr>
              <a:t>“intersecting roofs”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3733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J.G. Bradley’s House</a:t>
            </a:r>
          </a:p>
          <a:p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6019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Dundon</a:t>
            </a:r>
            <a:r>
              <a:rPr lang="en-US" sz="2400" b="1" i="1" dirty="0"/>
              <a:t>  Shop’s Office</a:t>
            </a:r>
          </a:p>
          <a:p>
            <a:pPr algn="r"/>
            <a:endParaRPr lang="en-US" sz="2400" b="1" i="1" dirty="0"/>
          </a:p>
        </p:txBody>
      </p:sp>
    </p:spTree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7075" y="1794500"/>
            <a:ext cx="7258050" cy="488630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2260540"/>
            <a:ext cx="605863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DESIGN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A. THREE BASIC  “FORM 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B.  SIX BASIC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TEXTURE</a:t>
            </a:r>
            <a:r>
              <a:rPr lang="en-US" sz="3200" b="1" dirty="0">
                <a:latin typeface="+mj-lt"/>
                <a:cs typeface="Times New Roman" pitchFamily="18" charset="0"/>
              </a:rPr>
              <a:t> 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</a:p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CONSTRUCTION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C.  Inexpensive MATERIALS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rPr>
              <a:t>D.  CONSTRUCTION Step by Step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3092" y="905869"/>
            <a:ext cx="2240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OUTLINE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3093720"/>
            <a:ext cx="762000" cy="914400"/>
          </a:xfrm>
          <a:prstGeom prst="rightArrow">
            <a:avLst/>
          </a:prstGeom>
          <a:solidFill>
            <a:srgbClr val="D6AD00"/>
          </a:solidFill>
          <a:ln>
            <a:solidFill>
              <a:schemeClr val="tx1"/>
            </a:solidFill>
          </a:ln>
          <a:effectLst>
            <a:outerShdw blurRad="50800" dist="38100" dir="2700000" sx="101000" sy="10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788512"/>
            <a:ext cx="8381999" cy="21236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cs typeface="Times New Roman" pitchFamily="18" charset="0"/>
              </a:rPr>
              <a:t>DESIGNING &amp; B</a:t>
            </a:r>
            <a:r>
              <a:rPr lang="en-US" sz="4400" b="1" i="1" dirty="0">
                <a:latin typeface="+mj-lt"/>
                <a:cs typeface="Times New Roman" pitchFamily="18" charset="0"/>
              </a:rPr>
              <a:t>UILD</a:t>
            </a:r>
            <a:r>
              <a:rPr lang="en-US" sz="4400" b="1" i="1" dirty="0">
                <a:cs typeface="Times New Roman" pitchFamily="18" charset="0"/>
              </a:rPr>
              <a:t>ING </a:t>
            </a:r>
            <a:r>
              <a:rPr lang="en-US" sz="4400" b="1" dirty="0">
                <a:solidFill>
                  <a:srgbClr val="FFFF00"/>
                </a:solidFill>
                <a:cs typeface="Times New Roman" pitchFamily="18" charset="0"/>
              </a:rPr>
              <a:t>WOODFRAME  STRUCTURES  </a:t>
            </a:r>
            <a:r>
              <a:rPr lang="en-US" sz="4400" b="1" dirty="0">
                <a:cs typeface="Times New Roman" pitchFamily="18" charset="0"/>
              </a:rPr>
              <a:t>with </a:t>
            </a:r>
            <a:r>
              <a:rPr lang="en-US" sz="4400" b="1" dirty="0">
                <a:solidFill>
                  <a:srgbClr val="FFFF00"/>
                </a:solidFill>
                <a:cs typeface="Times New Roman" pitchFamily="18" charset="0"/>
              </a:rPr>
              <a:t>INEXPENSIVE MATERIALS</a:t>
            </a:r>
          </a:p>
        </p:txBody>
      </p:sp>
      <p:pic>
        <p:nvPicPr>
          <p:cNvPr id="18" name="Picture 17" descr="Small Ba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240" y="3246120"/>
            <a:ext cx="4173475" cy="324337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Swandale Post Of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769" y="3230880"/>
            <a:ext cx="3905129" cy="326864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1200" y="6777335"/>
            <a:ext cx="3429000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By </a:t>
            </a:r>
            <a:r>
              <a:rPr lang="en-US" sz="2400" b="1" i="1" dirty="0">
                <a:solidFill>
                  <a:srgbClr val="FFFF00"/>
                </a:solidFill>
              </a:rPr>
              <a:t>Brooks Stover</a:t>
            </a:r>
            <a:r>
              <a:rPr lang="en-US" sz="2400" b="1" i="1" dirty="0"/>
              <a:t>, </a:t>
            </a:r>
            <a:r>
              <a:rPr lang="en-US" sz="2400" i="1" dirty="0"/>
              <a:t>MMR</a:t>
            </a:r>
          </a:p>
        </p:txBody>
      </p:sp>
    </p:spTree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6305" y="3163798"/>
            <a:ext cx="334379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Lap Siding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6305" y="5840959"/>
            <a:ext cx="335622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Exposed Rafters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6305" y="4459198"/>
            <a:ext cx="3343794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Tar Paper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1301" y="3163798"/>
            <a:ext cx="3524036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Board &amp; Batten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4246" y="5840959"/>
            <a:ext cx="3524036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Roof Fascia Boards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4246" y="4459198"/>
            <a:ext cx="3440130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Shingles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2399" y="9144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B.  SIX “</a:t>
            </a:r>
            <a:r>
              <a:rPr lang="en-US" sz="4000" b="1" dirty="0">
                <a:solidFill>
                  <a:srgbClr val="FFFF00"/>
                </a:solidFill>
              </a:rPr>
              <a:t>TEXTURE</a:t>
            </a:r>
            <a:r>
              <a:rPr lang="en-US" sz="4000" b="1" dirty="0"/>
              <a:t>” ELEMENTS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9266" y="2426604"/>
            <a:ext cx="536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Wall 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9266" y="5091853"/>
            <a:ext cx="536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Roof Construction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9266" y="3820134"/>
            <a:ext cx="536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Roofing Material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1715979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“Add </a:t>
            </a:r>
            <a:r>
              <a:rPr lang="en-US" sz="3200" b="1" i="1" dirty="0">
                <a:solidFill>
                  <a:srgbClr val="FFFF00"/>
                </a:solidFill>
              </a:rPr>
              <a:t>Visual Variety </a:t>
            </a:r>
            <a:r>
              <a:rPr lang="en-US" sz="3200" b="1" i="1" dirty="0"/>
              <a:t>to the </a:t>
            </a:r>
            <a:r>
              <a:rPr lang="en-US" sz="3200" b="1" i="1" dirty="0">
                <a:solidFill>
                  <a:srgbClr val="FFFF00"/>
                </a:solidFill>
              </a:rPr>
              <a:t>3 Form Elements</a:t>
            </a:r>
            <a:r>
              <a:rPr lang="en-US" sz="32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”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762000" y="1639779"/>
            <a:ext cx="685800" cy="6858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0531" y="602057"/>
            <a:ext cx="8305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TEXTURE ELEMENT – </a:t>
            </a:r>
            <a:r>
              <a:rPr lang="en-US" sz="3200" b="1" dirty="0">
                <a:solidFill>
                  <a:srgbClr val="FFFF00"/>
                </a:solidFill>
              </a:rPr>
              <a:t>“Wall Construction”</a:t>
            </a:r>
          </a:p>
        </p:txBody>
      </p:sp>
      <p:pic>
        <p:nvPicPr>
          <p:cNvPr id="5" name="Picture 4" descr="Office &amp; Warehouse-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944" y="1381760"/>
            <a:ext cx="7555968" cy="546457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8777" y="2159000"/>
            <a:ext cx="220883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Lap Siding</a:t>
            </a:r>
          </a:p>
          <a:p>
            <a:pPr algn="ctr"/>
            <a:r>
              <a:rPr lang="en-US" sz="2000" b="1" dirty="0"/>
              <a:t>(Horizontal)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9394" y="1571194"/>
            <a:ext cx="2385537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Board &amp; Batten</a:t>
            </a:r>
          </a:p>
          <a:p>
            <a:pPr algn="ctr"/>
            <a:r>
              <a:rPr lang="en-US" sz="2000" b="1" dirty="0"/>
              <a:t>(vertical)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530158" y="2866818"/>
            <a:ext cx="1865376" cy="7951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47596" y="2970784"/>
            <a:ext cx="1855418" cy="16408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0" y="632655"/>
            <a:ext cx="8763000" cy="6213679"/>
            <a:chOff x="762000" y="558225"/>
            <a:chExt cx="7467600" cy="5482658"/>
          </a:xfrm>
        </p:grpSpPr>
        <p:sp>
          <p:nvSpPr>
            <p:cNvPr id="4" name="TextBox 3"/>
            <p:cNvSpPr txBox="1"/>
            <p:nvPr/>
          </p:nvSpPr>
          <p:spPr>
            <a:xfrm>
              <a:off x="838200" y="558225"/>
              <a:ext cx="7391400" cy="515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TEXTURE ELEMENTS </a:t>
              </a:r>
              <a:r>
                <a:rPr lang="en-US" sz="3200" b="1" dirty="0">
                  <a:solidFill>
                    <a:srgbClr val="FFFF00"/>
                  </a:solidFill>
                </a:rPr>
                <a:t>– “Roofing Material”</a:t>
              </a:r>
            </a:p>
          </p:txBody>
        </p:sp>
        <p:pic>
          <p:nvPicPr>
            <p:cNvPr id="5" name="Picture 4" descr="Office &amp; Warehouse-Croppe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976" y="1219200"/>
              <a:ext cx="6516624" cy="4821683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62000" y="2819400"/>
              <a:ext cx="1295400" cy="35303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Tar Paper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19800" y="1371600"/>
              <a:ext cx="1600200" cy="35303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Shingles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6172200" y="1905000"/>
              <a:ext cx="6096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1638300" y="3238500"/>
              <a:ext cx="685800" cy="609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4800600" y="1752600"/>
              <a:ext cx="1828800" cy="1524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632655"/>
            <a:ext cx="845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TEXTURE ELEMENTS – </a:t>
            </a:r>
            <a:r>
              <a:rPr lang="en-US" sz="3200" b="1" dirty="0">
                <a:solidFill>
                  <a:srgbClr val="FFFF00"/>
                </a:solidFill>
              </a:rPr>
              <a:t>“Roof Construction”</a:t>
            </a:r>
          </a:p>
        </p:txBody>
      </p:sp>
      <p:pic>
        <p:nvPicPr>
          <p:cNvPr id="5" name="Picture 4" descr="Office &amp; Warehouse-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3892" y="1381760"/>
            <a:ext cx="7452074" cy="546457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22445" y="6217919"/>
            <a:ext cx="2178459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Exposed Rafters</a:t>
            </a:r>
          </a:p>
          <a:p>
            <a:pPr algn="ctr"/>
            <a:r>
              <a:rPr lang="en-US" sz="2000" b="1" dirty="0"/>
              <a:t>(‘rough’)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3664" y="3886200"/>
            <a:ext cx="2352736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Roof Fascia Boards</a:t>
            </a:r>
          </a:p>
          <a:p>
            <a:pPr algn="ctr"/>
            <a:r>
              <a:rPr lang="en-US" sz="2000" b="1" dirty="0"/>
              <a:t>(‘smooth’)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7028528" y="3192595"/>
            <a:ext cx="777240" cy="6099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764974" y="4833435"/>
            <a:ext cx="2159000" cy="6099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uther's Fuel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591800" y="1905000"/>
            <a:ext cx="3543153" cy="264484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32004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Incorporating a variety of </a:t>
            </a:r>
            <a:r>
              <a:rPr lang="en-US" sz="3200" b="1" i="1" dirty="0">
                <a:solidFill>
                  <a:srgbClr val="FFFF00"/>
                </a:solidFill>
              </a:rPr>
              <a:t>TEXTURES</a:t>
            </a:r>
            <a:r>
              <a:rPr lang="en-US" sz="3200" b="1" i="1" dirty="0"/>
              <a:t> on a structure adds visual interest</a:t>
            </a:r>
          </a:p>
        </p:txBody>
      </p:sp>
      <p:pic>
        <p:nvPicPr>
          <p:cNvPr id="6" name="Picture 5" descr="Sawmill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463040"/>
            <a:ext cx="8101125" cy="564548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7075" y="1794500"/>
            <a:ext cx="7258050" cy="488630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2260540"/>
            <a:ext cx="605863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latin typeface="+mj-lt"/>
                <a:cs typeface="Times New Roman" pitchFamily="18" charset="0"/>
              </a:rPr>
              <a:t>DESIGN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A. THREE BASIC 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FORM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B.  SIX BASIC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TEXTURE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</a:p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latin typeface="+mj-lt"/>
                <a:cs typeface="Times New Roman" pitchFamily="18" charset="0"/>
              </a:rPr>
              <a:t>CONSTRUCTION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C.  Inexpensive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MATERIALS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D.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CONSTRUCTION</a:t>
            </a:r>
            <a:r>
              <a:rPr lang="en-US" sz="3200" b="1" dirty="0">
                <a:latin typeface="+mj-lt"/>
                <a:cs typeface="Times New Roman" pitchFamily="18" charset="0"/>
              </a:rPr>
              <a:t> Step by Step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3092" y="905869"/>
            <a:ext cx="2240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OUTLINE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4648200"/>
            <a:ext cx="762000" cy="914400"/>
          </a:xfrm>
          <a:prstGeom prst="rightArrow">
            <a:avLst/>
          </a:prstGeom>
          <a:solidFill>
            <a:srgbClr val="D6AD00"/>
          </a:solidFill>
          <a:ln>
            <a:solidFill>
              <a:schemeClr val="tx1"/>
            </a:solidFill>
          </a:ln>
          <a:effectLst>
            <a:outerShdw blurRad="50800" dist="38100" dir="2700000" sx="101000" sy="10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1905000"/>
            <a:ext cx="7261943" cy="47498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81400" y="863601"/>
            <a:ext cx="352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C. MATERIALS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3040" y="3108960"/>
            <a:ext cx="4841295" cy="193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Font typeface="Arial" pitchFamily="34" charset="0"/>
              <a:buChar char="•"/>
            </a:pPr>
            <a:r>
              <a:rPr lang="en-US" sz="3200" b="1" dirty="0"/>
              <a:t> Inexpensive</a:t>
            </a:r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endParaRPr lang="en-US" sz="3200" b="1" dirty="0"/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r>
              <a:rPr lang="en-US" sz="3200" b="1" dirty="0"/>
              <a:t> Easy to Cut and Glue</a:t>
            </a:r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endParaRPr lang="en-US" sz="3200" b="1" dirty="0"/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r>
              <a:rPr lang="en-US" sz="3200" b="1" dirty="0"/>
              <a:t> Easy to Paint </a:t>
            </a:r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endParaRPr lang="en-US" sz="3200" b="1" dirty="0"/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r>
              <a:rPr lang="en-US" sz="3200" b="1" dirty="0"/>
              <a:t> Durable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7935" y="2159001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/>
              <a:t>  “Old Fashioned”</a:t>
            </a:r>
            <a:r>
              <a:rPr lang="en-US" sz="3600" b="1" dirty="0">
                <a:solidFill>
                  <a:srgbClr val="FFFF00"/>
                </a:solidFill>
              </a:rPr>
              <a:t> Paper and Wood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7935" y="5527041"/>
            <a:ext cx="645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1" dirty="0"/>
              <a:t>  “Old Fashioned” </a:t>
            </a:r>
            <a:r>
              <a:rPr lang="en-US" sz="3600" b="1" dirty="0">
                <a:solidFill>
                  <a:srgbClr val="FFFF00"/>
                </a:solidFill>
              </a:rPr>
              <a:t>Tape and Glue</a:t>
            </a:r>
          </a:p>
        </p:txBody>
      </p:sp>
    </p:spTree>
  </p:cSld>
  <p:clrMapOvr>
    <a:masterClrMapping/>
  </p:clrMapOvr>
  <p:transition spd="med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43000" y="689185"/>
            <a:ext cx="7677150" cy="6133255"/>
            <a:chOff x="762000" y="608105"/>
            <a:chExt cx="7391400" cy="5411695"/>
          </a:xfrm>
        </p:grpSpPr>
        <p:sp>
          <p:nvSpPr>
            <p:cNvPr id="6" name="TextBox 5"/>
            <p:cNvSpPr txBox="1"/>
            <p:nvPr/>
          </p:nvSpPr>
          <p:spPr>
            <a:xfrm>
              <a:off x="762000" y="608105"/>
              <a:ext cx="6705600" cy="515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“Old Fashioned” </a:t>
              </a:r>
              <a:r>
                <a:rPr lang="en-US" sz="3200" b="1" dirty="0">
                  <a:solidFill>
                    <a:srgbClr val="FFFF00"/>
                  </a:solidFill>
                </a:rPr>
                <a:t>Paper and Wood</a:t>
              </a:r>
            </a:p>
          </p:txBody>
        </p:sp>
        <p:pic>
          <p:nvPicPr>
            <p:cNvPr id="7" name="Picture 6" descr="Wood-Paper Material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989" y="1219200"/>
              <a:ext cx="7283411" cy="48006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990600" y="4038600"/>
              <a:ext cx="190500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Standard Balsa and</a:t>
              </a:r>
            </a:p>
            <a:p>
              <a:r>
                <a:rPr lang="en-US" sz="2400" b="1" dirty="0"/>
                <a:t>Bass </a:t>
              </a:r>
              <a:r>
                <a:rPr lang="en-US" sz="2400" b="1" dirty="0" err="1"/>
                <a:t>Stripwood</a:t>
              </a:r>
              <a:endParaRPr lang="en-US" sz="2400" b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876800" y="5181600"/>
              <a:ext cx="2743200" cy="407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1/16” Mat Board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43600" y="1676400"/>
              <a:ext cx="1981200" cy="407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“3 x 5” Cards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6200000" flipV="1">
              <a:off x="4381500" y="4762500"/>
              <a:ext cx="609600" cy="3810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2"/>
            </p:cNvCxnSpPr>
            <p:nvPr/>
          </p:nvCxnSpPr>
          <p:spPr>
            <a:xfrm rot="5400000">
              <a:off x="5918676" y="2032477"/>
              <a:ext cx="964250" cy="106680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0"/>
            </p:cNvCxnSpPr>
            <p:nvPr/>
          </p:nvCxnSpPr>
          <p:spPr>
            <a:xfrm flipV="1">
              <a:off x="1943101" y="3352804"/>
              <a:ext cx="419100" cy="685796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101340" y="1899924"/>
            <a:ext cx="259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Adhesives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805379"/>
            <a:ext cx="6910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“Old Fashioned” </a:t>
            </a:r>
            <a:r>
              <a:rPr lang="en-US" sz="3200" b="1" dirty="0">
                <a:solidFill>
                  <a:srgbClr val="FFFF00"/>
                </a:solidFill>
              </a:rPr>
              <a:t>Tape and Glue</a:t>
            </a:r>
          </a:p>
        </p:txBody>
      </p:sp>
      <p:pic>
        <p:nvPicPr>
          <p:cNvPr id="8" name="Picture 7" descr="Tape and Gl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1" y="1557874"/>
            <a:ext cx="7849974" cy="509524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032214" y="2157334"/>
            <a:ext cx="2565798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</a:t>
            </a:r>
            <a:r>
              <a:rPr lang="en-US" sz="2400" b="1" dirty="0" err="1"/>
              <a:t>Duco</a:t>
            </a:r>
            <a:r>
              <a:rPr lang="en-US" sz="2400" b="1" dirty="0"/>
              <a:t>” Cement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5234" y="1730594"/>
            <a:ext cx="4469766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3M Adhesive Transfer Tape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9468" y="5789514"/>
            <a:ext cx="312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“Blue Painter’s Tape”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7195793" y="2561381"/>
            <a:ext cx="772183" cy="157045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429000" y="5257800"/>
            <a:ext cx="304802" cy="53340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7075" y="1794500"/>
            <a:ext cx="7258050" cy="488630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2260540"/>
            <a:ext cx="605863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latin typeface="+mj-lt"/>
                <a:cs typeface="Times New Roman" pitchFamily="18" charset="0"/>
              </a:rPr>
              <a:t>DESIGN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A. THREE BASIC 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FORM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B.  SIX BASIC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TEXTURE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 </a:t>
            </a:r>
          </a:p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latin typeface="+mj-lt"/>
                <a:cs typeface="Times New Roman" pitchFamily="18" charset="0"/>
              </a:rPr>
              <a:t>CONSTRUCTION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C.  Inexpensive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MATERIALS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D.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CONSTRUCTION</a:t>
            </a:r>
            <a:r>
              <a:rPr lang="en-US" sz="3200" b="1" dirty="0">
                <a:latin typeface="+mj-lt"/>
                <a:cs typeface="Times New Roman" pitchFamily="18" charset="0"/>
              </a:rPr>
              <a:t> Step by Step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3092" y="905869"/>
            <a:ext cx="2240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OUTLINE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95400" y="5181600"/>
            <a:ext cx="762000" cy="914400"/>
          </a:xfrm>
          <a:prstGeom prst="rightArrow">
            <a:avLst/>
          </a:prstGeom>
          <a:solidFill>
            <a:srgbClr val="D6AD00"/>
          </a:solidFill>
          <a:ln>
            <a:solidFill>
              <a:schemeClr val="tx1"/>
            </a:solidFill>
          </a:ln>
          <a:effectLst>
            <a:outerShdw blurRad="50800" dist="38100" dir="2700000" sx="101000" sy="101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2636520"/>
            <a:ext cx="7162800" cy="284988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2743200"/>
            <a:ext cx="7772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Describe how I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DESIGN</a:t>
            </a:r>
            <a:r>
              <a:rPr lang="en-US" sz="4000" b="1" dirty="0"/>
              <a:t> and </a:t>
            </a:r>
            <a:r>
              <a:rPr lang="en-US" sz="4000" b="1" dirty="0">
                <a:solidFill>
                  <a:srgbClr val="FFFF00"/>
                </a:solidFill>
              </a:rPr>
              <a:t>BUILD</a:t>
            </a:r>
            <a:r>
              <a:rPr lang="en-US" sz="4000" b="1" dirty="0"/>
              <a:t>  </a:t>
            </a:r>
          </a:p>
          <a:p>
            <a:pPr algn="ctr"/>
            <a:r>
              <a:rPr lang="en-US" sz="4000" b="1" dirty="0"/>
              <a:t>wood framed structures</a:t>
            </a:r>
          </a:p>
          <a:p>
            <a:pPr algn="ctr"/>
            <a:r>
              <a:rPr lang="en-US" sz="4000" b="1" dirty="0"/>
              <a:t> without </a:t>
            </a:r>
            <a:r>
              <a:rPr lang="en-US" sz="4000" b="1" dirty="0">
                <a:solidFill>
                  <a:srgbClr val="FFFF00"/>
                </a:solidFill>
              </a:rPr>
              <a:t>breaking the bank</a:t>
            </a:r>
            <a:r>
              <a:rPr lang="en-US" sz="4000" b="1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6425" y="1600200"/>
            <a:ext cx="6854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CLINIC OBJECTIVE</a:t>
            </a:r>
          </a:p>
        </p:txBody>
      </p:sp>
    </p:spTree>
  </p:cSld>
  <p:clrMapOvr>
    <a:masterClrMapping/>
  </p:clrMapOvr>
  <p:transition spd="med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14400" y="626533"/>
            <a:ext cx="8619491" cy="6209209"/>
            <a:chOff x="1536700" y="863601"/>
            <a:chExt cx="7319056" cy="6209209"/>
          </a:xfrm>
        </p:grpSpPr>
        <p:sp>
          <p:nvSpPr>
            <p:cNvPr id="2" name="TextBox 1"/>
            <p:cNvSpPr txBox="1"/>
            <p:nvPr/>
          </p:nvSpPr>
          <p:spPr>
            <a:xfrm>
              <a:off x="3321549" y="863601"/>
              <a:ext cx="4476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CONSTRUCTION</a:t>
              </a:r>
            </a:p>
          </p:txBody>
        </p:sp>
        <p:pic>
          <p:nvPicPr>
            <p:cNvPr id="3" name="Picture 2" descr="First Structure Fron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6701" y="1986280"/>
              <a:ext cx="3458782" cy="3685571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First Structure Re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5361" y="2980268"/>
              <a:ext cx="3626758" cy="3486043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186452" y="1843742"/>
              <a:ext cx="3669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Simple Office with </a:t>
              </a:r>
              <a:r>
                <a:rPr lang="en-US" sz="2800" b="1" dirty="0">
                  <a:solidFill>
                    <a:srgbClr val="FFFF00"/>
                  </a:solidFill>
                </a:rPr>
                <a:t>2 FORMS </a:t>
              </a:r>
              <a:r>
                <a:rPr lang="en-US" sz="2800" b="1" dirty="0"/>
                <a:t>and all </a:t>
              </a:r>
              <a:r>
                <a:rPr lang="en-US" sz="2800" b="1" dirty="0">
                  <a:solidFill>
                    <a:srgbClr val="FFFF00"/>
                  </a:solidFill>
                </a:rPr>
                <a:t>6 TEXTURES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36700" y="5872481"/>
              <a:ext cx="44005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- Lap Siding  - </a:t>
              </a:r>
              <a:r>
                <a:rPr lang="en-US" sz="2400" b="1" dirty="0">
                  <a:solidFill>
                    <a:srgbClr val="FFFF00"/>
                  </a:solidFill>
                </a:rPr>
                <a:t>Batten Siding</a:t>
              </a:r>
            </a:p>
            <a:p>
              <a:r>
                <a:rPr lang="en-US" sz="2400" b="1" dirty="0">
                  <a:solidFill>
                    <a:srgbClr val="FFFF00"/>
                  </a:solidFill>
                </a:rPr>
                <a:t>- Shingles      - </a:t>
              </a:r>
              <a:r>
                <a:rPr lang="en-US" sz="2400" b="1" dirty="0"/>
                <a:t>Tarpaper</a:t>
              </a:r>
            </a:p>
            <a:p>
              <a:r>
                <a:rPr lang="en-US" sz="2400" b="1" dirty="0"/>
                <a:t>- Fascia Boards  - </a:t>
              </a:r>
              <a:r>
                <a:rPr lang="en-US" sz="2400" b="1" dirty="0">
                  <a:solidFill>
                    <a:srgbClr val="FFFF00"/>
                  </a:solidFill>
                </a:rPr>
                <a:t>Exposed Rafters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,2 and 3 S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92433" y="-718092"/>
            <a:ext cx="3624714" cy="868802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" y="103632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Lay out walls directly on Mat Board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7301" y="2751983"/>
            <a:ext cx="992037" cy="259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578612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i="1" dirty="0">
                <a:solidFill>
                  <a:srgbClr val="FFFF00"/>
                </a:solidFill>
              </a:rPr>
              <a:t> Cut window and door openings to fit castings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>
                <a:solidFill>
                  <a:srgbClr val="FFFF00"/>
                </a:solidFill>
              </a:rPr>
              <a:t> Avoid centering windows or doors on walls for added interest </a:t>
            </a:r>
          </a:p>
        </p:txBody>
      </p:sp>
    </p:spTree>
  </p:cSld>
  <p:clrMapOvr>
    <a:masterClrMapping/>
  </p:clrMapOvr>
  <p:transition spd="med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0" y="613934"/>
            <a:ext cx="8077200" cy="6396466"/>
            <a:chOff x="2071777" y="723052"/>
            <a:chExt cx="6146800" cy="6396466"/>
          </a:xfrm>
        </p:grpSpPr>
        <p:pic>
          <p:nvPicPr>
            <p:cNvPr id="3" name="Picture 2" descr="MockUps.jpg"/>
            <p:cNvPicPr>
              <a:picLocks noChangeAspect="1"/>
            </p:cNvPicPr>
            <p:nvPr/>
          </p:nvPicPr>
          <p:blipFill>
            <a:blip r:embed="rId2" cstate="print">
              <a:lum bright="10000"/>
            </a:blip>
            <a:stretch>
              <a:fillRect/>
            </a:stretch>
          </p:blipFill>
          <p:spPr>
            <a:xfrm>
              <a:off x="2095500" y="1813560"/>
              <a:ext cx="5722112" cy="5305958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2071777" y="723052"/>
              <a:ext cx="6146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FFFF00"/>
                  </a:solidFill>
                </a:rPr>
                <a:t>Cut out walls can be taped loosely together  and placed on layout to confirm size, etc.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18150" y="5867400"/>
              <a:ext cx="2235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Roofs painted black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Step &amp; 10 Step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b="3160"/>
          <a:stretch>
            <a:fillRect/>
          </a:stretch>
        </p:blipFill>
        <p:spPr>
          <a:xfrm>
            <a:off x="832603" y="1066800"/>
            <a:ext cx="8393195" cy="6096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19600" y="12087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Apply adhesive transfer tape to back of cards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44" y="5704582"/>
            <a:ext cx="4352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3. Cut card stock in to strips about 1/4 “ wide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457200"/>
            <a:ext cx="3426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Making Lap Siding</a:t>
            </a:r>
          </a:p>
        </p:txBody>
      </p:sp>
    </p:spTree>
  </p:cSld>
  <p:clrMapOvr>
    <a:masterClrMapping/>
  </p:clrMapOvr>
  <p:transition spd="med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6237982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200" b="1" dirty="0"/>
              <a:t>4.  Start at foundation line and apply ‘peel and stick’ strips, overlapping to obtain desired ‘board size’.  </a:t>
            </a:r>
          </a:p>
        </p:txBody>
      </p:sp>
      <p:pic>
        <p:nvPicPr>
          <p:cNvPr id="2" name="Picture 1" descr="7 Step.jpg"/>
          <p:cNvPicPr>
            <a:picLocks noChangeAspect="1"/>
          </p:cNvPicPr>
          <p:nvPr/>
        </p:nvPicPr>
        <p:blipFill>
          <a:blip r:embed="rId2" cstate="print"/>
          <a:srcRect t="3090" b="3929"/>
          <a:stretch>
            <a:fillRect/>
          </a:stretch>
        </p:blipFill>
        <p:spPr>
          <a:xfrm>
            <a:off x="1150147" y="533400"/>
            <a:ext cx="7758107" cy="54102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00200" y="5029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Interior wall of adjoining form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2552700" y="4191000"/>
            <a:ext cx="266700" cy="838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0200" y="762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Cover window openings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00400" y="1371600"/>
            <a:ext cx="9525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ner View-Tight 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5498" y="1986280"/>
            <a:ext cx="1564712" cy="12954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810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Cutting and applying siding </a:t>
            </a:r>
            <a:r>
              <a:rPr lang="en-US" sz="3200" b="1" i="1" dirty="0">
                <a:solidFill>
                  <a:srgbClr val="FFFF00"/>
                </a:solidFill>
              </a:rPr>
              <a:t>irregularly </a:t>
            </a:r>
            <a:r>
              <a:rPr lang="en-US" sz="3200" b="1" i="1" dirty="0"/>
              <a:t>creates look of </a:t>
            </a:r>
            <a:r>
              <a:rPr lang="en-US" sz="3200" b="1" i="1" dirty="0">
                <a:solidFill>
                  <a:srgbClr val="FFFF00"/>
                </a:solidFill>
              </a:rPr>
              <a:t>aging building.  </a:t>
            </a:r>
            <a:r>
              <a:rPr lang="en-US" sz="3200" b="1" i="1" dirty="0"/>
              <a:t>Painted paper looks </a:t>
            </a:r>
            <a:r>
              <a:rPr lang="en-US" sz="3200" b="1" i="1" dirty="0">
                <a:solidFill>
                  <a:srgbClr val="FFFF00"/>
                </a:solidFill>
              </a:rPr>
              <a:t>naturally weathered.</a:t>
            </a:r>
          </a:p>
        </p:txBody>
      </p:sp>
      <p:pic>
        <p:nvPicPr>
          <p:cNvPr id="8" name="Picture 7" descr="Siding Close 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06" y="2093475"/>
            <a:ext cx="7916426" cy="51455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S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1360" y="716640"/>
            <a:ext cx="7375680" cy="553176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1500" y="65018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200" b="1" dirty="0"/>
              <a:t>5.  Turn wall over, trim edges and cut out windows</a:t>
            </a:r>
          </a:p>
        </p:txBody>
      </p:sp>
    </p:spTree>
  </p:cSld>
  <p:clrMapOvr>
    <a:masterClrMapping/>
  </p:clrMapOvr>
  <p:transition spd="med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 Step (a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150621"/>
            <a:ext cx="4594236" cy="358031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Bank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739" y="4117703"/>
            <a:ext cx="4326461" cy="281649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508000"/>
            <a:ext cx="7175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6. Applying Battens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0364" y="1563231"/>
            <a:ext cx="3929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FFFF00"/>
                </a:solidFill>
              </a:rPr>
              <a:t>- Use strip wood for battens</a:t>
            </a:r>
          </a:p>
          <a:p>
            <a:pPr marL="457200" indent="-457200"/>
            <a:r>
              <a:rPr lang="en-US" sz="2800" b="1" dirty="0"/>
              <a:t>- Leave clearance for window frames</a:t>
            </a:r>
          </a:p>
          <a:p>
            <a:pPr marL="457200" indent="-457200"/>
            <a:r>
              <a:rPr lang="en-US" sz="2800" b="1" dirty="0">
                <a:solidFill>
                  <a:srgbClr val="FFFF00"/>
                </a:solidFill>
              </a:rPr>
              <a:t>- Trim after gluing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035" y="5832566"/>
            <a:ext cx="3929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FFFF00"/>
                </a:solidFill>
              </a:rPr>
              <a:t>* Batten construction even on larger buildings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613" y="4914537"/>
            <a:ext cx="3929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FFFF00"/>
                </a:solidFill>
              </a:rPr>
              <a:t>* Making own batten siding allows flexibility in spacing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1015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Making Batten Siding</a:t>
            </a:r>
          </a:p>
        </p:txBody>
      </p:sp>
    </p:spTree>
  </p:cSld>
  <p:clrMapOvr>
    <a:masterClrMapping/>
  </p:clrMapOvr>
  <p:transition spd="med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Step (a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374" y="1451503"/>
            <a:ext cx="4524866" cy="34544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23 Step (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3325" y="3178703"/>
            <a:ext cx="3313522" cy="342130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67819" y="685800"/>
            <a:ext cx="848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7 - 8.  Install Corner ‘Braces” and Reinforce walls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8022" y="2746903"/>
            <a:ext cx="537328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50005" y="2315103"/>
            <a:ext cx="537328" cy="777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69471" y="1447801"/>
            <a:ext cx="3721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200" b="1" dirty="0">
                <a:solidFill>
                  <a:srgbClr val="FFFF00"/>
                </a:solidFill>
              </a:rPr>
              <a:t>    a. Use 1/4” square balsa  for corner joints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1" y="5283537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/>
            <a:r>
              <a:rPr lang="en-US" sz="3000" b="1" dirty="0">
                <a:solidFill>
                  <a:srgbClr val="FFFF00"/>
                </a:solidFill>
              </a:rPr>
              <a:t>b.  Reinforce large walls with additional  1/4” square balsa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0201" y="6554113"/>
            <a:ext cx="411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srgbClr val="FFFF00"/>
                </a:solidFill>
              </a:rPr>
              <a:t>* Fits at joints are not critical</a:t>
            </a:r>
          </a:p>
        </p:txBody>
      </p:sp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5719714" y="5461001"/>
            <a:ext cx="2814687" cy="132394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390901" y="1689100"/>
            <a:ext cx="838200" cy="1524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53827" y="809411"/>
            <a:ext cx="9021506" cy="6429589"/>
            <a:chOff x="862651" y="809411"/>
            <a:chExt cx="9021506" cy="6429589"/>
          </a:xfrm>
        </p:grpSpPr>
        <p:pic>
          <p:nvPicPr>
            <p:cNvPr id="2" name="Picture 1" descr="22 Step (b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1524000"/>
              <a:ext cx="2895600" cy="3082287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24 Step (a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5894" y="4788116"/>
              <a:ext cx="3610905" cy="2450884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897467" y="809411"/>
              <a:ext cx="8986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9 -10.  Assemble walls together 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38156" y="1519025"/>
              <a:ext cx="2691244" cy="3082286"/>
              <a:chOff x="3733801" y="1519025"/>
              <a:chExt cx="2691244" cy="3082286"/>
            </a:xfrm>
          </p:grpSpPr>
          <p:pic>
            <p:nvPicPr>
              <p:cNvPr id="3" name="Picture 2" descr="22 Step (c)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33801" y="1519025"/>
                <a:ext cx="2691244" cy="3082286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  <a:effectLst>
                <a:outerShdw blurRad="508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Oval 5"/>
              <p:cNvSpPr/>
              <p:nvPr/>
            </p:nvSpPr>
            <p:spPr>
              <a:xfrm>
                <a:off x="5181600" y="1799233"/>
                <a:ext cx="818928" cy="747221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172530" y="1809983"/>
                <a:ext cx="847580" cy="653818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758094" y="1775809"/>
              <a:ext cx="1078739" cy="43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This…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05367" y="3947493"/>
              <a:ext cx="1772213" cy="399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NOT this…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6022" y="1926502"/>
              <a:ext cx="2527050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2800" b="1" dirty="0">
                  <a:solidFill>
                    <a:srgbClr val="FFFF00"/>
                  </a:solidFill>
                </a:rPr>
                <a:t>     </a:t>
              </a:r>
              <a:r>
                <a:rPr lang="en-US" sz="3200" b="1" dirty="0">
                  <a:solidFill>
                    <a:srgbClr val="FFFF00"/>
                  </a:solidFill>
                </a:rPr>
                <a:t>c.  Be sure side walls fit </a:t>
              </a:r>
              <a:r>
                <a:rPr lang="en-US" sz="3200" b="1" u="sng" dirty="0">
                  <a:solidFill>
                    <a:srgbClr val="FFFF00"/>
                  </a:solidFill>
                </a:rPr>
                <a:t>INSIDE</a:t>
              </a:r>
              <a:r>
                <a:rPr lang="en-US" sz="3200" b="1" dirty="0">
                  <a:solidFill>
                    <a:srgbClr val="FFFF00"/>
                  </a:solidFill>
                </a:rPr>
                <a:t> end walls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2651" y="5068324"/>
              <a:ext cx="39294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r"/>
              <a:r>
                <a:rPr lang="en-US" sz="2800" b="1" i="1" dirty="0">
                  <a:solidFill>
                    <a:srgbClr val="FFFF00"/>
                  </a:solidFill>
                </a:rPr>
                <a:t>* Use gluing fixture to assure square corners 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876800" y="5867400"/>
              <a:ext cx="507306" cy="415158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. DSCN1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98611">
            <a:off x="5724561" y="850150"/>
            <a:ext cx="3270234" cy="419827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57400" y="6639580"/>
            <a:ext cx="2970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January 1979…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690884"/>
            <a:ext cx="4895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‘been doing this a long time!</a:t>
            </a:r>
          </a:p>
        </p:txBody>
      </p:sp>
      <p:pic>
        <p:nvPicPr>
          <p:cNvPr id="8" name="Picture 7" descr="scan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4057">
            <a:off x="857485" y="2045692"/>
            <a:ext cx="3352531" cy="422238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Scale Rails Cov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36867">
            <a:off x="4764776" y="1656351"/>
            <a:ext cx="3521385" cy="451661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56666" y="6639580"/>
            <a:ext cx="4179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…June and July 2008</a:t>
            </a:r>
          </a:p>
        </p:txBody>
      </p:sp>
    </p:spTree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. Interior Walls ADJ 3.jpg"/>
          <p:cNvPicPr>
            <a:picLocks noChangeAspect="1"/>
          </p:cNvPicPr>
          <p:nvPr/>
        </p:nvPicPr>
        <p:blipFill>
          <a:blip r:embed="rId2" cstate="print"/>
          <a:srcRect b="6282"/>
          <a:stretch>
            <a:fillRect/>
          </a:stretch>
        </p:blipFill>
        <p:spPr>
          <a:xfrm>
            <a:off x="1018032" y="1143000"/>
            <a:ext cx="8022336" cy="56388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5334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200" b="1" dirty="0">
                <a:solidFill>
                  <a:srgbClr val="FFFF00"/>
                </a:solidFill>
              </a:rPr>
              <a:t>Interior walls use same basic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716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/>
            <a:r>
              <a:rPr lang="en-US" sz="2000" b="1" i="1" dirty="0"/>
              <a:t>Corner reinforcement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00600" y="1600200"/>
            <a:ext cx="685800" cy="533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2600" y="61530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/>
            <a:r>
              <a:rPr lang="en-US" sz="2000" b="1" i="1" dirty="0"/>
              <a:t>Square wood bracing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467600" y="4876800"/>
            <a:ext cx="609600" cy="1295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3000" y="62484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/>
            <a:r>
              <a:rPr lang="en-US" sz="2000" b="1" i="1" dirty="0"/>
              <a:t>Mat board interior walls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2895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* Windows made from micro-tape</a:t>
            </a:r>
          </a:p>
        </p:txBody>
      </p:sp>
    </p:spTree>
  </p:cSld>
  <p:clrMapOvr>
    <a:masterClrMapping/>
  </p:clrMapOvr>
  <p:transition spd="med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lion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873" y="3886200"/>
            <a:ext cx="3973327" cy="297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Applying Frame 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456717"/>
            <a:ext cx="3124200" cy="31440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 descr="Inside Fr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457200"/>
            <a:ext cx="2362200" cy="31925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8. Window Sills ADJ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9043" t="6383" r="4787" b="4255"/>
          <a:stretch>
            <a:fillRect/>
          </a:stretch>
        </p:blipFill>
        <p:spPr>
          <a:xfrm>
            <a:off x="4931229" y="3860800"/>
            <a:ext cx="4441371" cy="345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599182"/>
            <a:ext cx="4084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Scratchbuilding</a:t>
            </a:r>
            <a:r>
              <a:rPr lang="en-US" sz="3200" b="1" i="1" dirty="0"/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Windows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052935"/>
            <a:ext cx="2819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Chart Pak </a:t>
            </a:r>
            <a:r>
              <a:rPr lang="en-US" sz="2400" b="1" i="1" dirty="0"/>
              <a:t>brand micro Tape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33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6800" y="533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273" y="4038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</p:spTree>
  </p:cSld>
  <p:clrMapOvr>
    <a:masterClrMapping/>
  </p:clrMapOvr>
  <p:transition spd="med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, 26 &amp; 27 S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515532"/>
            <a:ext cx="6035506" cy="5267311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2000" y="786825"/>
            <a:ext cx="6233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11.  Final Assembly and Trim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5095" y="1799247"/>
            <a:ext cx="23261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200" b="1" dirty="0" err="1">
                <a:solidFill>
                  <a:srgbClr val="FFFF00"/>
                </a:solidFill>
              </a:rPr>
              <a:t>Prepaint</a:t>
            </a:r>
            <a:r>
              <a:rPr lang="en-US" sz="3200" b="1" dirty="0">
                <a:solidFill>
                  <a:srgbClr val="FFFF00"/>
                </a:solidFill>
              </a:rPr>
              <a:t> then install corner trim</a:t>
            </a:r>
          </a:p>
          <a:p>
            <a:pPr marL="457200" indent="-457200">
              <a:buAutoNum type="alphaLcPeriod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>
              <a:buAutoNum type="alphaLcPeriod"/>
            </a:pPr>
            <a:r>
              <a:rPr lang="en-US" sz="3200" b="1" dirty="0">
                <a:solidFill>
                  <a:srgbClr val="FFFF00"/>
                </a:solidFill>
              </a:rPr>
              <a:t>Install windows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4177" y="1633389"/>
            <a:ext cx="930442" cy="15066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8698482">
            <a:off x="2459164" y="2045346"/>
            <a:ext cx="614775" cy="1679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 flipV="1">
            <a:off x="2902017" y="3206574"/>
            <a:ext cx="651309" cy="2008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791200" y="2202166"/>
            <a:ext cx="1483896" cy="1150633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5805433" y="3102335"/>
            <a:ext cx="2369833" cy="569497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09137" y="567266"/>
            <a:ext cx="8221131" cy="6360010"/>
            <a:chOff x="1227668" y="777240"/>
            <a:chExt cx="8221131" cy="6360010"/>
          </a:xfrm>
        </p:grpSpPr>
        <p:pic>
          <p:nvPicPr>
            <p:cNvPr id="3" name="Picture 2" descr="28 &amp; 29 Ste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1468120"/>
              <a:ext cx="4640154" cy="42316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1316707" y="777240"/>
              <a:ext cx="5617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12-13.   Roof and Roof Trim</a:t>
              </a:r>
            </a:p>
          </p:txBody>
        </p:sp>
        <p:pic>
          <p:nvPicPr>
            <p:cNvPr id="5" name="Picture 4" descr="30 &amp; 31 Step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007" y="4490720"/>
              <a:ext cx="3336008" cy="241808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6358604" y="1554480"/>
              <a:ext cx="309019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a. Glue triangular pieces cut in first step to form roof</a:t>
              </a:r>
            </a:p>
            <a:p>
              <a:endParaRPr lang="en-US" sz="2800" b="1" dirty="0">
                <a:solidFill>
                  <a:srgbClr val="FFFF00"/>
                </a:solidFill>
              </a:endParaRPr>
            </a:p>
            <a:p>
              <a:r>
                <a:rPr lang="en-US" sz="2800" b="1" dirty="0">
                  <a:solidFill>
                    <a:srgbClr val="FFFF00"/>
                  </a:solidFill>
                </a:rPr>
                <a:t>b. Add fascia board using strip wood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27668" y="5752255"/>
              <a:ext cx="40154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c.  Apply roofing material and ridge beam of 1/16” square balsa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rot="10800000" flipV="1">
            <a:off x="4038600" y="2057400"/>
            <a:ext cx="2133600" cy="1371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48833" y="690880"/>
            <a:ext cx="7378700" cy="6128106"/>
            <a:chOff x="1231900" y="690880"/>
            <a:chExt cx="7378700" cy="6128106"/>
          </a:xfrm>
        </p:grpSpPr>
        <p:grpSp>
          <p:nvGrpSpPr>
            <p:cNvPr id="7" name="Group 6"/>
            <p:cNvGrpSpPr/>
            <p:nvPr/>
          </p:nvGrpSpPr>
          <p:grpSpPr>
            <a:xfrm>
              <a:off x="1231900" y="690880"/>
              <a:ext cx="7378700" cy="6128106"/>
              <a:chOff x="1143000" y="685800"/>
              <a:chExt cx="7123176" cy="5407152"/>
            </a:xfrm>
          </p:grpSpPr>
          <p:pic>
            <p:nvPicPr>
              <p:cNvPr id="4" name="Picture 3" descr="33 Step (c)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486400" y="3581400"/>
                <a:ext cx="2779776" cy="2511552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" name="Picture 1" descr="33 Step (a)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251188" y="1524000"/>
                <a:ext cx="3340608" cy="2304288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" name="Picture 2" descr="33 Step (b)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95400" y="1371600"/>
                <a:ext cx="2048256" cy="2962656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143000" y="685800"/>
                <a:ext cx="6754955" cy="515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14 - 15.   Roof and Roof Trim (</a:t>
                </a:r>
                <a:r>
                  <a:rPr lang="en-US" sz="3200" b="1" dirty="0" err="1"/>
                  <a:t>con’t</a:t>
                </a:r>
                <a:r>
                  <a:rPr lang="en-US" sz="3200" b="1" dirty="0"/>
                  <a:t>)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88536" y="4992693"/>
              <a:ext cx="39941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d.  Make exposed rafters from small pieces of strip wood, typically 1/16 x 1/8” on scale 16” centers.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702417"/>
            <a:ext cx="7848600" cy="6307982"/>
            <a:chOff x="838200" y="619780"/>
            <a:chExt cx="7467600" cy="5565867"/>
          </a:xfrm>
        </p:grpSpPr>
        <p:pic>
          <p:nvPicPr>
            <p:cNvPr id="3" name="Picture 2" descr="Other Details (b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0" y="1197864"/>
              <a:ext cx="4260591" cy="2231136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Porches (a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3452" y="3581400"/>
              <a:ext cx="3082348" cy="2604247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 descr="Other Details (a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6942" y="1371600"/>
              <a:ext cx="2948800" cy="2663217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838200" y="619780"/>
              <a:ext cx="7055969" cy="515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16-17.  Roof Details &amp; Porches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4400" y="4807379"/>
            <a:ext cx="4478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Add commercial roof details.  Corrugated material makes great ‘patches’.   Make porch roof from mat board with strip wood posts.</a:t>
            </a:r>
          </a:p>
        </p:txBody>
      </p:sp>
    </p:spTree>
  </p:cSld>
  <p:clrMapOvr>
    <a:masterClrMapping/>
  </p:clrMapOvr>
  <p:transition spd="med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752390"/>
            <a:ext cx="8001000" cy="6141165"/>
            <a:chOff x="990600" y="749276"/>
            <a:chExt cx="7186282" cy="5226337"/>
          </a:xfrm>
        </p:grpSpPr>
        <p:pic>
          <p:nvPicPr>
            <p:cNvPr id="5" name="Picture 4" descr="Swandale Post Offi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0" y="1295400"/>
              <a:ext cx="5472953" cy="4680213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 descr="First Structure Front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400" y="1591906"/>
              <a:ext cx="1851378" cy="167640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 descr="First Structure Rea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400" y="4267200"/>
              <a:ext cx="1928482" cy="1575181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990600" y="749276"/>
              <a:ext cx="5105400" cy="49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The FINISHED PRODUCT!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iry.tif"/>
          <p:cNvPicPr>
            <a:picLocks noChangeAspect="1"/>
          </p:cNvPicPr>
          <p:nvPr/>
        </p:nvPicPr>
        <p:blipFill>
          <a:blip r:embed="rId2" cstate="print"/>
          <a:srcRect l="5179" t="15858" r="8722" b="3433"/>
          <a:stretch>
            <a:fillRect/>
          </a:stretch>
        </p:blipFill>
        <p:spPr>
          <a:xfrm>
            <a:off x="851359" y="1371600"/>
            <a:ext cx="8355682" cy="55626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16280" y="640080"/>
            <a:ext cx="56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Cressmont</a:t>
            </a:r>
            <a:r>
              <a:rPr lang="en-US" sz="3200" b="1" i="1" dirty="0"/>
              <a:t> Dairy</a:t>
            </a:r>
          </a:p>
        </p:txBody>
      </p:sp>
    </p:spTree>
  </p:cSld>
  <p:clrMapOvr>
    <a:masterClrMapping/>
  </p:clrMapOvr>
  <p:transition spd="med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" y="640080"/>
            <a:ext cx="56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Widen Machine Shops</a:t>
            </a:r>
          </a:p>
        </p:txBody>
      </p:sp>
      <p:pic>
        <p:nvPicPr>
          <p:cNvPr id="4" name="Picture 3" descr="Warehous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95400"/>
            <a:ext cx="8458200" cy="553234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oks\Documents\My Documents\TRAINS - BC&amp;G\SULLIVAN MFG'G\SULLIVAN MFG PHOTOS JPEGS\21. 2050 PS1-MS1.jpg"/>
          <p:cNvPicPr>
            <a:picLocks noChangeAspect="1" noChangeArrowheads="1"/>
          </p:cNvPicPr>
          <p:nvPr/>
        </p:nvPicPr>
        <p:blipFill>
          <a:blip r:embed="rId2" cstate="print"/>
          <a:srcRect l="5754" t="7150" r="2178" b="11103"/>
          <a:stretch>
            <a:fillRect/>
          </a:stretch>
        </p:blipFill>
        <p:spPr bwMode="auto">
          <a:xfrm>
            <a:off x="795131" y="1249680"/>
            <a:ext cx="8468138" cy="5638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38100" dist="508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16280" y="640080"/>
            <a:ext cx="56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Sullivan Manufacturing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742890"/>
            <a:ext cx="4388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/>
              <a:t>Model Railroader May 2013</a:t>
            </a:r>
          </a:p>
        </p:txBody>
      </p:sp>
    </p:spTree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890" y="6669613"/>
            <a:ext cx="957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It had lots of </a:t>
            </a:r>
            <a:r>
              <a:rPr lang="en-US" sz="3200" b="1" i="1" dirty="0"/>
              <a:t>wood structures </a:t>
            </a:r>
            <a:r>
              <a:rPr lang="en-US" sz="3200" b="1" i="1" dirty="0">
                <a:solidFill>
                  <a:srgbClr val="FFFF00"/>
                </a:solidFill>
              </a:rPr>
              <a:t>with CHARACTER!</a:t>
            </a:r>
          </a:p>
        </p:txBody>
      </p:sp>
      <p:pic>
        <p:nvPicPr>
          <p:cNvPr id="6" name="Picture 5" descr="3 Locos at Dund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15067">
            <a:off x="-51479" y="1903147"/>
            <a:ext cx="5992406" cy="440309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C&amp;G Logo White on Bl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11000" y="1447800"/>
            <a:ext cx="1431481" cy="928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1872" y="457200"/>
            <a:ext cx="915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Modeling the </a:t>
            </a:r>
            <a:r>
              <a:rPr lang="en-US" sz="3600" b="1" i="1" dirty="0">
                <a:solidFill>
                  <a:srgbClr val="FFFF00"/>
                </a:solidFill>
              </a:rPr>
              <a:t>BUFFALO CREEK &amp; GAULEY </a:t>
            </a:r>
          </a:p>
          <a:p>
            <a:r>
              <a:rPr lang="en-US" sz="3600" b="1" i="1" dirty="0"/>
              <a:t> for 30+ years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pic>
        <p:nvPicPr>
          <p:cNvPr id="9" name="Picture 8" descr="Railbus Sheds-Fellure-JPEG-Small Version-Correc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06888">
            <a:off x="5408051" y="2762164"/>
            <a:ext cx="4781472" cy="34358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White Logo Rectangula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58000" y="914400"/>
            <a:ext cx="2923569" cy="1981200"/>
          </a:xfrm>
          <a:prstGeom prst="rect">
            <a:avLst/>
          </a:prstGeom>
        </p:spPr>
      </p:pic>
      <p:pic>
        <p:nvPicPr>
          <p:cNvPr id="14" name="Picture 13" descr="Yellow Patch White Ground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8" t="27397" r="13284" b="25018"/>
          <a:stretch>
            <a:fillRect/>
          </a:stretch>
        </p:blipFill>
        <p:spPr>
          <a:xfrm>
            <a:off x="11049000" y="3352800"/>
            <a:ext cx="2971800" cy="1981200"/>
          </a:xfrm>
          <a:prstGeom prst="rect">
            <a:avLst/>
          </a:prstGeom>
        </p:spPr>
      </p:pic>
      <p:pic>
        <p:nvPicPr>
          <p:cNvPr id="13" name="Picture 12" descr="Yellow Patch Black Ground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D0707"/>
              </a:clrFrom>
              <a:clrTo>
                <a:srgbClr val="0D0707">
                  <a:alpha val="0"/>
                </a:srgbClr>
              </a:clrTo>
            </a:clrChange>
          </a:blip>
          <a:srcRect l="8970" t="24537" r="10809" b="30324"/>
          <a:stretch>
            <a:fillRect/>
          </a:stretch>
        </p:blipFill>
        <p:spPr>
          <a:xfrm>
            <a:off x="10972800" y="0"/>
            <a:ext cx="2361836" cy="1600200"/>
          </a:xfrm>
          <a:prstGeom prst="rect">
            <a:avLst/>
          </a:prstGeom>
        </p:spPr>
      </p:pic>
      <p:pic>
        <p:nvPicPr>
          <p:cNvPr id="10" name="Picture 9" descr="White Logo Rectangula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3429000" y="3733800"/>
            <a:ext cx="2923569" cy="19812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ir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346" y="1295400"/>
            <a:ext cx="8609709" cy="529107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16280" y="640080"/>
            <a:ext cx="835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/>
              <a:t>Dundon</a:t>
            </a:r>
            <a:r>
              <a:rPr lang="en-US" sz="3200" b="1" i="1" dirty="0"/>
              <a:t> Company Store &amp; Feed Storage Building</a:t>
            </a:r>
          </a:p>
        </p:txBody>
      </p:sp>
    </p:spTree>
  </p:cSld>
  <p:clrMapOvr>
    <a:masterClrMapping/>
  </p:clrMapOvr>
  <p:transition spd="med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4733.JPG"/>
          <p:cNvPicPr>
            <a:picLocks noChangeAspect="1"/>
          </p:cNvPicPr>
          <p:nvPr/>
        </p:nvPicPr>
        <p:blipFill>
          <a:blip r:embed="rId2" cstate="print"/>
          <a:srcRect b="7273"/>
          <a:stretch>
            <a:fillRect/>
          </a:stretch>
        </p:blipFill>
        <p:spPr>
          <a:xfrm>
            <a:off x="5715000" y="3048000"/>
            <a:ext cx="3904122" cy="4191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SCN4733.JPG"/>
          <p:cNvPicPr>
            <a:picLocks noChangeAspect="1"/>
          </p:cNvPicPr>
          <p:nvPr/>
        </p:nvPicPr>
        <p:blipFill>
          <a:blip r:embed="rId3" cstate="print"/>
          <a:srcRect l="7975" t="4867" r="7612" b="7510"/>
          <a:stretch>
            <a:fillRect/>
          </a:stretch>
        </p:blipFill>
        <p:spPr>
          <a:xfrm>
            <a:off x="533400" y="533400"/>
            <a:ext cx="5791200" cy="4826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400800" y="5334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/>
              <a:t>Board by Board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6477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/>
              <a:t>Abandoned Mine</a:t>
            </a:r>
          </a:p>
        </p:txBody>
      </p:sp>
    </p:spTree>
  </p:cSld>
  <p:clrMapOvr>
    <a:masterClrMapping/>
  </p:clrMapOvr>
  <p:transition spd="med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4918" r="4255" b="5071"/>
          <a:stretch/>
        </p:blipFill>
        <p:spPr>
          <a:xfrm>
            <a:off x="919462" y="892630"/>
            <a:ext cx="6776738" cy="566056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66294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 err="1"/>
              <a:t>Clement’s</a:t>
            </a:r>
            <a:r>
              <a:rPr lang="en-US" sz="2800" b="1" i="1" dirty="0"/>
              <a:t> Mining Company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437803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/>
              <a:t>MODEL RAILROADER Oct. 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"/>
          <a:stretch/>
        </p:blipFill>
        <p:spPr>
          <a:xfrm rot="456918">
            <a:off x="7007678" y="1163534"/>
            <a:ext cx="2258786" cy="2943600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3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985618"/>
      </p:ext>
    </p:extLst>
  </p:cSld>
  <p:clrMapOvr>
    <a:masterClrMapping/>
  </p:clrMapOvr>
  <p:transition spd="med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733.JPG"/>
          <p:cNvPicPr>
            <a:picLocks noChangeAspect="1"/>
          </p:cNvPicPr>
          <p:nvPr/>
        </p:nvPicPr>
        <p:blipFill>
          <a:blip r:embed="rId2" cstate="print"/>
          <a:srcRect l="4926" b="7201"/>
          <a:stretch>
            <a:fillRect/>
          </a:stretch>
        </p:blipFill>
        <p:spPr>
          <a:xfrm>
            <a:off x="1115441" y="770507"/>
            <a:ext cx="7952359" cy="608749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73794" y="786825"/>
            <a:ext cx="568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Rich Run Mine</a:t>
            </a:r>
          </a:p>
        </p:txBody>
      </p:sp>
    </p:spTree>
  </p:cSld>
  <p:clrMapOvr>
    <a:masterClrMapping/>
  </p:clrMapOvr>
  <p:transition spd="med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3140" y="1468120"/>
            <a:ext cx="8214360" cy="525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endParaRPr lang="en-US" sz="2400" b="1" dirty="0">
              <a:latin typeface="+mj-lt"/>
              <a:cs typeface="Times New Roman" pitchFamily="18" charset="0"/>
            </a:endParaRPr>
          </a:p>
          <a:p>
            <a:pPr marL="514350" indent="-514350">
              <a:lnSpc>
                <a:spcPts val="3400"/>
              </a:lnSpc>
              <a:buAutoNum type="alphaUcPeriod"/>
            </a:pPr>
            <a:r>
              <a:rPr lang="en-US" sz="2400" b="1" dirty="0">
                <a:latin typeface="+mj-lt"/>
                <a:cs typeface="Times New Roman" pitchFamily="18" charset="0"/>
              </a:rPr>
              <a:t>THREE BASIC  “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FORM Elements</a:t>
            </a:r>
            <a:r>
              <a:rPr lang="en-US" sz="2400" b="1" dirty="0">
                <a:latin typeface="+mj-lt"/>
                <a:cs typeface="Times New Roman" pitchFamily="18" charset="0"/>
              </a:rPr>
              <a:t>”</a:t>
            </a:r>
          </a:p>
          <a:p>
            <a:pPr marL="514350" indent="-514350">
              <a:lnSpc>
                <a:spcPts val="3400"/>
              </a:lnSpc>
            </a:pPr>
            <a:r>
              <a:rPr lang="en-US" sz="2400" b="1" dirty="0">
                <a:latin typeface="+mj-lt"/>
                <a:cs typeface="Times New Roman" pitchFamily="18" charset="0"/>
              </a:rPr>
              <a:t>           - Shed, Pitched and Flat Roof</a:t>
            </a:r>
          </a:p>
          <a:p>
            <a:pPr>
              <a:lnSpc>
                <a:spcPts val="3400"/>
              </a:lnSpc>
            </a:pPr>
            <a:endParaRPr lang="en-US" sz="2400" b="1" dirty="0">
              <a:latin typeface="+mj-lt"/>
              <a:cs typeface="Times New Roman" pitchFamily="18" charset="0"/>
            </a:endParaRPr>
          </a:p>
          <a:p>
            <a:pPr>
              <a:lnSpc>
                <a:spcPts val="3400"/>
              </a:lnSpc>
            </a:pPr>
            <a:r>
              <a:rPr lang="en-US" sz="2400" b="1" dirty="0">
                <a:latin typeface="+mj-lt"/>
                <a:cs typeface="Times New Roman" pitchFamily="18" charset="0"/>
              </a:rPr>
              <a:t> B.  SIX BASIC “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TEXTURE Elements</a:t>
            </a:r>
            <a:r>
              <a:rPr lang="en-US" sz="2400" b="1" dirty="0">
                <a:latin typeface="+mj-lt"/>
                <a:cs typeface="Times New Roman" pitchFamily="18" charset="0"/>
              </a:rPr>
              <a:t>”</a:t>
            </a:r>
          </a:p>
          <a:p>
            <a:pPr>
              <a:lnSpc>
                <a:spcPts val="3400"/>
              </a:lnSpc>
            </a:pPr>
            <a:r>
              <a:rPr lang="en-US" sz="2400" b="1" dirty="0">
                <a:latin typeface="+mj-lt"/>
                <a:cs typeface="Times New Roman" pitchFamily="18" charset="0"/>
              </a:rPr>
              <a:t>          - Lap Siding and Board &amp; Batten</a:t>
            </a:r>
          </a:p>
          <a:p>
            <a:pPr>
              <a:lnSpc>
                <a:spcPts val="3400"/>
              </a:lnSpc>
            </a:pPr>
            <a:r>
              <a:rPr lang="en-US" sz="2400" b="1" dirty="0">
                <a:latin typeface="+mj-lt"/>
                <a:cs typeface="Times New Roman" pitchFamily="18" charset="0"/>
              </a:rPr>
              <a:t>          - Shingles and Tar Paper</a:t>
            </a:r>
          </a:p>
          <a:p>
            <a:pPr>
              <a:lnSpc>
                <a:spcPts val="3400"/>
              </a:lnSpc>
            </a:pPr>
            <a:r>
              <a:rPr lang="en-US" sz="2400" b="1" dirty="0">
                <a:latin typeface="+mj-lt"/>
                <a:cs typeface="Times New Roman" pitchFamily="18" charset="0"/>
              </a:rPr>
              <a:t>          - Exposed Rafters and Fascia Trim</a:t>
            </a:r>
          </a:p>
          <a:p>
            <a:pPr>
              <a:lnSpc>
                <a:spcPts val="3400"/>
              </a:lnSpc>
            </a:pPr>
            <a:endParaRPr lang="en-US" sz="2400" b="1" dirty="0">
              <a:latin typeface="+mj-lt"/>
              <a:cs typeface="Times New Roman" pitchFamily="18" charset="0"/>
            </a:endParaRPr>
          </a:p>
          <a:p>
            <a:pPr>
              <a:lnSpc>
                <a:spcPts val="3400"/>
              </a:lnSpc>
            </a:pPr>
            <a:r>
              <a:rPr lang="en-US" sz="2400" b="1" dirty="0">
                <a:latin typeface="+mj-lt"/>
                <a:cs typeface="Times New Roman" pitchFamily="18" charset="0"/>
              </a:rPr>
              <a:t> C.  “Old Fashioned” </a:t>
            </a:r>
            <a:r>
              <a:rPr lang="en-US" sz="2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Paper Materials</a:t>
            </a:r>
          </a:p>
          <a:p>
            <a:pPr>
              <a:lnSpc>
                <a:spcPts val="3400"/>
              </a:lnSpc>
            </a:pPr>
            <a:endParaRPr lang="en-US" sz="2400" b="1" dirty="0">
              <a:latin typeface="+mj-lt"/>
              <a:cs typeface="Times New Roman" pitchFamily="18" charset="0"/>
            </a:endParaRPr>
          </a:p>
          <a:p>
            <a:endParaRPr 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8001000" cy="56388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4260" y="528321"/>
            <a:ext cx="268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447800"/>
            <a:ext cx="723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/>
              <a:t>Most wood-frame structures can be built from just </a:t>
            </a:r>
            <a:r>
              <a:rPr lang="en-US" sz="2800" b="1" dirty="0">
                <a:solidFill>
                  <a:srgbClr val="FFFF00"/>
                </a:solidFill>
              </a:rPr>
              <a:t>THREE BASIC FORMS</a:t>
            </a:r>
            <a:r>
              <a:rPr lang="en-US" sz="2800" b="1" dirty="0"/>
              <a:t>. 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/>
              <a:t>Visual variety and interest can be added by varying the </a:t>
            </a:r>
            <a:r>
              <a:rPr lang="en-US" sz="2800" b="1" dirty="0">
                <a:solidFill>
                  <a:srgbClr val="FFFF00"/>
                </a:solidFill>
              </a:rPr>
              <a:t>SIDING construction,  ROOFING materials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FFFF00"/>
                </a:solidFill>
              </a:rPr>
              <a:t> EAVE details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PAPER products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FFFF00"/>
                </a:solidFill>
              </a:rPr>
              <a:t> WOOD </a:t>
            </a:r>
            <a:r>
              <a:rPr lang="en-US" sz="2800" b="1" dirty="0"/>
              <a:t>are inexpensive yet make durable models.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/>
              <a:t>There’s </a:t>
            </a:r>
            <a:r>
              <a:rPr lang="en-US" sz="2800" b="1" dirty="0">
                <a:solidFill>
                  <a:srgbClr val="FFFF00"/>
                </a:solidFill>
              </a:rPr>
              <a:t>great satisfaction </a:t>
            </a:r>
            <a:r>
              <a:rPr lang="en-US" sz="2800" b="1" dirty="0"/>
              <a:t>from having a structure </a:t>
            </a:r>
            <a:r>
              <a:rPr lang="en-US" sz="2800" b="1" dirty="0">
                <a:solidFill>
                  <a:srgbClr val="FFFF00"/>
                </a:solidFill>
              </a:rPr>
              <a:t>you built yourself </a:t>
            </a:r>
            <a:r>
              <a:rPr lang="en-US" sz="2800" b="1" dirty="0"/>
              <a:t>on your layout!</a:t>
            </a:r>
          </a:p>
        </p:txBody>
      </p:sp>
    </p:spTree>
  </p:cSld>
  <p:clrMapOvr>
    <a:masterClrMapping/>
  </p:clrMapOvr>
  <p:transition spd="med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out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86020">
            <a:off x="3046793" y="1226000"/>
            <a:ext cx="4339244" cy="5615492"/>
          </a:xfrm>
          <a:prstGeom prst="rect">
            <a:avLst/>
          </a:prstGeom>
          <a:effectLst>
            <a:outerShdw blurRad="50800" dist="508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5800" y="685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Clinic</a:t>
            </a:r>
            <a:r>
              <a:rPr lang="en-US" sz="3600" b="1" dirty="0">
                <a:solidFill>
                  <a:srgbClr val="FFFF00"/>
                </a:solidFill>
              </a:rPr>
              <a:t> Handout</a:t>
            </a:r>
          </a:p>
        </p:txBody>
      </p:sp>
      <p:pic>
        <p:nvPicPr>
          <p:cNvPr id="4" name="Picture 3" descr="Handout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29931">
            <a:off x="3370777" y="1064724"/>
            <a:ext cx="4339244" cy="5615492"/>
          </a:xfrm>
          <a:prstGeom prst="rect">
            <a:avLst/>
          </a:prstGeom>
          <a:effectLst>
            <a:outerShdw blurRad="50800" dist="508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Handout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68476">
            <a:off x="3680931" y="986576"/>
            <a:ext cx="4339244" cy="5615492"/>
          </a:xfrm>
          <a:prstGeom prst="rect">
            <a:avLst/>
          </a:prstGeom>
          <a:effectLst>
            <a:outerShdw blurRad="50800" dist="50800" dir="27000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k Up at Coke Ma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582581"/>
            <a:ext cx="4876800" cy="658021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19200" y="1489508"/>
            <a:ext cx="266440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OPEN DISCUSSION</a:t>
            </a:r>
          </a:p>
        </p:txBody>
      </p:sp>
      <p:pic>
        <p:nvPicPr>
          <p:cNvPr id="4" name="Picture 3" descr="Detail Siding Dundon St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185160" y="4404364"/>
            <a:ext cx="2392274" cy="16940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5145336" cy="3352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1"/>
          <p:cNvSpPr txBox="1"/>
          <p:nvPr/>
        </p:nvSpPr>
        <p:spPr>
          <a:xfrm>
            <a:off x="685800" y="3276600"/>
            <a:ext cx="853440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50"/>
              </a:spcAft>
            </a:pPr>
            <a:r>
              <a:rPr lang="en-US" sz="4400" b="1" dirty="0">
                <a:solidFill>
                  <a:srgbClr val="FFFF00"/>
                </a:solidFill>
              </a:rPr>
              <a:t>OPEN HOUSE</a:t>
            </a:r>
          </a:p>
          <a:p>
            <a:pPr algn="r">
              <a:spcAft>
                <a:spcPts val="50"/>
              </a:spcAft>
            </a:pPr>
            <a:r>
              <a:rPr lang="en-US" sz="4800" b="1" i="1" dirty="0"/>
              <a:t>Friday  6 – 11 pm</a:t>
            </a:r>
          </a:p>
          <a:p>
            <a:pPr algn="r">
              <a:spcAft>
                <a:spcPts val="50"/>
              </a:spcAft>
            </a:pPr>
            <a:r>
              <a:rPr lang="en-US" sz="4800" b="1" i="1" dirty="0"/>
              <a:t>Sunday Noon to 5 pm</a:t>
            </a:r>
          </a:p>
          <a:p>
            <a:pPr algn="r">
              <a:spcAft>
                <a:spcPts val="50"/>
              </a:spcAft>
            </a:pPr>
            <a:endParaRPr lang="en-US" sz="4000" b="1" i="1" dirty="0"/>
          </a:p>
          <a:p>
            <a:pPr algn="r">
              <a:spcAft>
                <a:spcPts val="50"/>
              </a:spcAft>
            </a:pPr>
            <a:r>
              <a:rPr lang="en-US" sz="3600" b="1" i="1" dirty="0">
                <a:solidFill>
                  <a:srgbClr val="FFFF00"/>
                </a:solidFill>
              </a:rPr>
              <a:t>Trick or Treat Snacks Available!</a:t>
            </a:r>
          </a:p>
        </p:txBody>
      </p:sp>
    </p:spTree>
  </p:cSld>
  <p:clrMapOvr>
    <a:masterClrMapping/>
  </p:clrMapOvr>
  <p:transition spd="med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1830" y="1036320"/>
            <a:ext cx="6230620" cy="57861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39540" y="3271559"/>
            <a:ext cx="234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END</a:t>
            </a:r>
          </a:p>
        </p:txBody>
      </p:sp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798255"/>
            <a:ext cx="2328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Many</a:t>
            </a:r>
          </a:p>
          <a:p>
            <a:r>
              <a:rPr lang="en-US" sz="3200" b="1" i="1" dirty="0"/>
              <a:t>Very Simple </a:t>
            </a:r>
            <a:r>
              <a:rPr lang="en-US" sz="3200" b="1" dirty="0">
                <a:solidFill>
                  <a:srgbClr val="FFFF00"/>
                </a:solidFill>
              </a:rPr>
              <a:t>Wood-Framed Structures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2133" y="6466860"/>
            <a:ext cx="2079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Railbus</a:t>
            </a:r>
            <a:r>
              <a:rPr lang="en-US" sz="2400" b="1" i="1" dirty="0"/>
              <a:t> Shed</a:t>
            </a:r>
          </a:p>
        </p:txBody>
      </p:sp>
      <p:pic>
        <p:nvPicPr>
          <p:cNvPr id="10" name="Picture 9" descr="Cressmont shed D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798" y="447730"/>
            <a:ext cx="6185602" cy="44763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BCG railbus shed near Dundon-Marquis Darken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053841"/>
            <a:ext cx="4574148" cy="319065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858000" y="5036403"/>
            <a:ext cx="2689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/>
              <a:t>Tool Storage Shed</a:t>
            </a:r>
          </a:p>
        </p:txBody>
      </p:sp>
    </p:spTree>
  </p:cSld>
  <p:clrMapOvr>
    <a:masterClrMapping/>
  </p:clrMapOvr>
  <p:transition spd="med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s A @ Dai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51065">
            <a:off x="3078003" y="1259905"/>
            <a:ext cx="4252306" cy="550298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7086600" y="3733800"/>
            <a:ext cx="3276600" cy="3040797"/>
            <a:chOff x="7239000" y="3733800"/>
            <a:chExt cx="3276600" cy="3040797"/>
          </a:xfrm>
        </p:grpSpPr>
        <p:sp>
          <p:nvSpPr>
            <p:cNvPr id="8" name="TextBox 7"/>
            <p:cNvSpPr txBox="1"/>
            <p:nvPr/>
          </p:nvSpPr>
          <p:spPr>
            <a:xfrm>
              <a:off x="7239000" y="5943600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</a:t>
              </a:r>
              <a:r>
                <a:rPr lang="en-US" sz="2400" b="1" i="1" dirty="0">
                  <a:solidFill>
                    <a:srgbClr val="FFFF00"/>
                  </a:solidFill>
                </a:rPr>
                <a:t>Model</a:t>
              </a:r>
            </a:p>
            <a:p>
              <a:r>
                <a:rPr lang="en-US" sz="2400" b="1" i="1" dirty="0">
                  <a:solidFill>
                    <a:srgbClr val="FFFF00"/>
                  </a:solidFill>
                </a:rPr>
                <a:t>   Photography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43800" y="4807803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</a:t>
              </a:r>
              <a:r>
                <a:rPr lang="en-US" sz="2400" b="1" i="1" dirty="0" err="1"/>
                <a:t>Scratchbuilding</a:t>
              </a:r>
              <a:endParaRPr lang="en-US" sz="2400" b="1" i="1" dirty="0"/>
            </a:p>
            <a:p>
              <a:r>
                <a:rPr lang="en-US" sz="2400" b="1" i="1" dirty="0"/>
                <a:t>   Structures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48600" y="3733800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</a:t>
              </a:r>
              <a:r>
                <a:rPr lang="en-US" sz="2400" b="1" i="1" dirty="0">
                  <a:solidFill>
                    <a:srgbClr val="FFFF00"/>
                  </a:solidFill>
                </a:rPr>
                <a:t>Operating</a:t>
              </a:r>
            </a:p>
            <a:p>
              <a:r>
                <a:rPr lang="en-US" sz="2400" b="1" i="1" dirty="0">
                  <a:solidFill>
                    <a:srgbClr val="FFFF00"/>
                  </a:solidFill>
                </a:rPr>
                <a:t>   Scheme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997803"/>
            <a:ext cx="3429000" cy="3421797"/>
            <a:chOff x="304800" y="838200"/>
            <a:chExt cx="3429000" cy="3421797"/>
          </a:xfrm>
        </p:grpSpPr>
        <p:sp>
          <p:nvSpPr>
            <p:cNvPr id="12" name="TextBox 11"/>
            <p:cNvSpPr txBox="1"/>
            <p:nvPr/>
          </p:nvSpPr>
          <p:spPr>
            <a:xfrm>
              <a:off x="304800" y="1676400"/>
              <a:ext cx="3124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</a:t>
              </a:r>
              <a:r>
                <a:rPr lang="en-US" sz="2400" b="1" i="1" dirty="0">
                  <a:solidFill>
                    <a:srgbClr val="FFFF00"/>
                  </a:solidFill>
                </a:rPr>
                <a:t>Modeling Philosophy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" y="838200"/>
              <a:ext cx="342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Prototype Information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" y="2438400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Complete Layout</a:t>
              </a:r>
            </a:p>
            <a:p>
              <a:r>
                <a:rPr lang="en-US" sz="2400" b="1" i="1" dirty="0"/>
                <a:t>   Tour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3429000"/>
              <a:ext cx="2971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400" b="1" i="1" dirty="0"/>
                <a:t> </a:t>
              </a:r>
              <a:r>
                <a:rPr lang="en-US" sz="2400" b="1" i="1" dirty="0">
                  <a:solidFill>
                    <a:srgbClr val="FFFF00"/>
                  </a:solidFill>
                </a:rPr>
                <a:t>Rolling Stock &amp; Structures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3400" y="6408003"/>
            <a:ext cx="2590800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126 Pages, </a:t>
            </a:r>
            <a:r>
              <a:rPr lang="en-US" sz="2400" b="1" dirty="0">
                <a:solidFill>
                  <a:srgbClr val="FFFF00"/>
                </a:solidFill>
              </a:rPr>
              <a:t>Full Color</a:t>
            </a:r>
            <a:r>
              <a:rPr lang="en-US" sz="2400" b="1" dirty="0"/>
              <a:t>, Soft Cover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405825"/>
            <a:ext cx="4572000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“MODELING THE BC&amp;G”</a:t>
            </a:r>
          </a:p>
        </p:txBody>
      </p:sp>
    </p:spTree>
  </p:cSld>
  <p:clrMapOvr>
    <a:masterClrMapping/>
  </p:clrMapOvr>
  <p:transition spd="med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Step &amp; 10 S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2021" y="777240"/>
            <a:ext cx="4418519" cy="3647618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6 Ste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1350" y="3438685"/>
            <a:ext cx="4160250" cy="364791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41712" y="1478340"/>
            <a:ext cx="3426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Apply adhesive transfer tape to back of cards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4953000"/>
            <a:ext cx="3743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3. Cut card stock in to strips about 1/4 “ wide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2574" y="1295400"/>
            <a:ext cx="153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Scrap paper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2424" y="1714714"/>
            <a:ext cx="153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x 7 “ card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3706982" y="2243455"/>
            <a:ext cx="690880" cy="3492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457036" y="1775239"/>
            <a:ext cx="690880" cy="3492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5000" y="786825"/>
            <a:ext cx="3426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Making Lap Siding</a:t>
            </a:r>
          </a:p>
        </p:txBody>
      </p:sp>
    </p:spTree>
  </p:cSld>
  <p:clrMapOvr>
    <a:masterClrMapping/>
  </p:clrMapOvr>
  <p:transition spd="med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98599" y="5736380"/>
            <a:ext cx="7653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3200" b="1" dirty="0"/>
              <a:t>4. Start at foundation line and apply ‘peel and stick’ strips, overlapping to obtain desired ‘board size’.  Exaggerate ‘joints’.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600" y="609600"/>
            <a:ext cx="6613483" cy="4967242"/>
            <a:chOff x="1363129" y="671558"/>
            <a:chExt cx="6850554" cy="5043442"/>
          </a:xfrm>
        </p:grpSpPr>
        <p:grpSp>
          <p:nvGrpSpPr>
            <p:cNvPr id="13" name="Group 12"/>
            <p:cNvGrpSpPr/>
            <p:nvPr/>
          </p:nvGrpSpPr>
          <p:grpSpPr>
            <a:xfrm>
              <a:off x="1363129" y="671558"/>
              <a:ext cx="6850554" cy="5043442"/>
              <a:chOff x="2901583" y="838201"/>
              <a:chExt cx="4677601" cy="3450642"/>
            </a:xfrm>
          </p:grpSpPr>
          <p:pic>
            <p:nvPicPr>
              <p:cNvPr id="2" name="Picture 1" descr="7 Step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584335" y="838201"/>
                <a:ext cx="3994849" cy="3450642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  <a:effectLst>
                <a:outerShdw blurRad="508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Up Arrow 5"/>
              <p:cNvSpPr/>
              <p:nvPr/>
            </p:nvSpPr>
            <p:spPr>
              <a:xfrm>
                <a:off x="2901583" y="1923755"/>
                <a:ext cx="682752" cy="1834269"/>
              </a:xfrm>
              <a:prstGeom prst="up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0800000">
                <a:off x="2901583" y="3758024"/>
                <a:ext cx="1365504" cy="0"/>
              </a:xfrm>
              <a:prstGeom prst="line">
                <a:avLst/>
              </a:prstGeom>
              <a:ln w="28575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4572000" y="4885265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“foundation”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0" y="767080"/>
            <a:ext cx="6629400" cy="6471919"/>
            <a:chOff x="2724150" y="690880"/>
            <a:chExt cx="4803013" cy="6324424"/>
          </a:xfrm>
        </p:grpSpPr>
        <p:pic>
          <p:nvPicPr>
            <p:cNvPr id="2" name="Picture 1" descr="8 Ste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4150" y="690880"/>
              <a:ext cx="4803013" cy="50952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3073400" y="5997411"/>
              <a:ext cx="4191000" cy="1017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/>
              <a:r>
                <a:rPr lang="en-US" sz="3200" b="1" dirty="0"/>
                <a:t>5.  Turn wall over, trim edges and cut out windows</a:t>
              </a:r>
            </a:p>
          </p:txBody>
        </p:sp>
      </p:grpSp>
    </p:spTree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9741" y="5527041"/>
            <a:ext cx="1972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/>
              <a:t>Company Store  at </a:t>
            </a:r>
            <a:r>
              <a:rPr lang="en-US" sz="2400" b="1" i="1" dirty="0" err="1"/>
              <a:t>Swandale</a:t>
            </a:r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77845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Dairy at </a:t>
            </a:r>
            <a:r>
              <a:rPr lang="en-US" sz="2400" b="1" i="1" dirty="0" err="1"/>
              <a:t>Cressmont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438911" y="457200"/>
            <a:ext cx="3628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Others  structures were  </a:t>
            </a:r>
            <a:r>
              <a:rPr lang="en-US" sz="3200" b="1" i="1" dirty="0"/>
              <a:t>larger</a:t>
            </a:r>
            <a:r>
              <a:rPr lang="en-US" sz="3200" b="1" dirty="0">
                <a:solidFill>
                  <a:srgbClr val="FFFF00"/>
                </a:solidFill>
              </a:rPr>
              <a:t>…but still wood and still full of character</a:t>
            </a:r>
          </a:p>
        </p:txBody>
      </p:sp>
      <p:pic>
        <p:nvPicPr>
          <p:cNvPr id="8" name="Picture 7" descr="Swnadale Store Enhanced D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6369" y="2828493"/>
            <a:ext cx="5998136" cy="441050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Bus A @ Dai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400" y="457201"/>
            <a:ext cx="4692956" cy="323721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nadale Store Enhanced D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54073">
            <a:off x="6192885" y="2478794"/>
            <a:ext cx="3713390" cy="273050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BCG railbus shed near Dundon-Marquis Darken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4648200"/>
            <a:ext cx="4076700" cy="284366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ressmont shed D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383033"/>
            <a:ext cx="4419600" cy="31983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3 Locos at Dund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87649">
            <a:off x="614662" y="2014645"/>
            <a:ext cx="4086085" cy="300237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33400"/>
            <a:ext cx="4038600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I needed to learn how to model them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…quickly and easily!</a:t>
            </a:r>
          </a:p>
        </p:txBody>
      </p:sp>
      <p:pic>
        <p:nvPicPr>
          <p:cNvPr id="3" name="Picture 2" descr="Bus A @ Dai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11514">
            <a:off x="706228" y="5066198"/>
            <a:ext cx="3017227" cy="20812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7075" y="1718300"/>
            <a:ext cx="7258050" cy="4886303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2184340"/>
            <a:ext cx="605863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DESIGN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A. THREE basic 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FORM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B.  SIX basic “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TEXTURE </a:t>
            </a:r>
            <a:r>
              <a:rPr lang="en-US" sz="3200" b="1" dirty="0">
                <a:latin typeface="+mj-lt"/>
                <a:cs typeface="Times New Roman" pitchFamily="18" charset="0"/>
              </a:rPr>
              <a:t>Elements”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marL="514350" indent="-514350">
              <a:lnSpc>
                <a:spcPts val="4000"/>
              </a:lnSpc>
            </a:pPr>
            <a:r>
              <a:rPr lang="en-US" sz="3600" b="1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CONSTRUCTION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C.  Inexpensive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MATERIALS</a:t>
            </a:r>
          </a:p>
          <a:p>
            <a:pPr marL="514350" indent="-514350">
              <a:lnSpc>
                <a:spcPts val="4000"/>
              </a:lnSpc>
            </a:pPr>
            <a:r>
              <a:rPr lang="en-US" sz="3200" b="1" dirty="0">
                <a:latin typeface="+mj-lt"/>
                <a:cs typeface="Times New Roman" pitchFamily="18" charset="0"/>
              </a:rPr>
              <a:t>D.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CONSTRUCTION</a:t>
            </a:r>
            <a:r>
              <a:rPr lang="en-US" sz="3200" b="1" dirty="0">
                <a:latin typeface="+mj-lt"/>
                <a:cs typeface="Times New Roman" pitchFamily="18" charset="0"/>
              </a:rPr>
              <a:t> Step by Step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3092" y="829669"/>
            <a:ext cx="2240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OUTLINE</a:t>
            </a:r>
          </a:p>
        </p:txBody>
      </p:sp>
    </p:spTree>
  </p:cSld>
  <p:clrMapOvr>
    <a:masterClrMapping/>
  </p:clrMapOvr>
  <p:transition spd="med"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2697</TotalTime>
  <Words>1288</Words>
  <Application>Microsoft Office PowerPoint</Application>
  <PresentationFormat>Custom</PresentationFormat>
  <Paragraphs>246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Brooks Stover</cp:lastModifiedBy>
  <cp:revision>289</cp:revision>
  <dcterms:created xsi:type="dcterms:W3CDTF">2009-03-19T20:25:39Z</dcterms:created>
  <dcterms:modified xsi:type="dcterms:W3CDTF">2016-06-05T02:37:55Z</dcterms:modified>
</cp:coreProperties>
</file>