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3"/>
  </p:notesMasterIdLst>
  <p:sldIdLst>
    <p:sldId id="256" r:id="rId2"/>
    <p:sldId id="259" r:id="rId3"/>
    <p:sldId id="257" r:id="rId4"/>
    <p:sldId id="261" r:id="rId5"/>
    <p:sldId id="262" r:id="rId6"/>
    <p:sldId id="260" r:id="rId7"/>
    <p:sldId id="263" r:id="rId8"/>
    <p:sldId id="265" r:id="rId9"/>
    <p:sldId id="264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8" r:id="rId18"/>
    <p:sldId id="276" r:id="rId19"/>
    <p:sldId id="277" r:id="rId20"/>
    <p:sldId id="29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291" r:id="rId35"/>
    <p:sldId id="293" r:id="rId36"/>
    <p:sldId id="294" r:id="rId37"/>
    <p:sldId id="295" r:id="rId38"/>
    <p:sldId id="296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0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60333-412D-43A0-8726-86315CE9DD56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86771-8A61-475C-96B2-BAFB8DC898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These shots are of Ottawa Expo May 3, 2012 fade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86771-8A61-475C-96B2-BAFB8DC8986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Jim’s Historical Modules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86771-8A61-475C-96B2-BAFB8DC8986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C4667E-E19E-4315-B066-8B7E5AFEF8AF}" type="datetimeFigureOut">
              <a:rPr lang="en-US" smtClean="0"/>
              <a:pPr/>
              <a:t>8/4/2012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2C74A1-6D83-46E5-B15F-18B60DCCD24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Adventures in Modular Railroading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Jim Martin and Andy Malette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Feb 5 2012 0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045" r="6045"/>
          <a:stretch>
            <a:fillRect/>
          </a:stretch>
        </p:blipFill>
        <p:spPr/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260648"/>
            <a:ext cx="8229600" cy="43204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CA" sz="2400" dirty="0" smtClean="0"/>
              <a:t>Who comes first?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95962" y="2348880"/>
            <a:ext cx="106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Is it you?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Feb 5 2012 0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045" r="6045"/>
          <a:stretch>
            <a:fillRect/>
          </a:stretch>
        </p:blipFill>
        <p:spPr>
          <a:xfrm rot="420000">
            <a:off x="3154900" y="859788"/>
            <a:ext cx="5386113" cy="4586195"/>
          </a:xfrm>
        </p:spPr>
      </p:pic>
      <p:sp>
        <p:nvSpPr>
          <p:cNvPr id="5" name="TextBox 4"/>
          <p:cNvSpPr txBox="1"/>
          <p:nvPr/>
        </p:nvSpPr>
        <p:spPr>
          <a:xfrm>
            <a:off x="894973" y="2132856"/>
            <a:ext cx="1352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Or</a:t>
            </a:r>
          </a:p>
          <a:p>
            <a:pPr algn="ctr"/>
            <a:r>
              <a:rPr lang="en-CA" dirty="0" smtClean="0"/>
              <a:t>The Public?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2743200" cy="1162050"/>
          </a:xfrm>
        </p:spPr>
        <p:txBody>
          <a:bodyPr/>
          <a:lstStyle/>
          <a:p>
            <a:r>
              <a:rPr lang="en-CA" dirty="0" smtClean="0"/>
              <a:t>How Will the Trains Be Run?</a:t>
            </a:r>
            <a:br>
              <a:rPr lang="en-CA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11560" y="1844824"/>
            <a:ext cx="5111750" cy="4572000"/>
          </a:xfrm>
        </p:spPr>
        <p:txBody>
          <a:bodyPr>
            <a:normAutofit/>
          </a:bodyPr>
          <a:lstStyle/>
          <a:p>
            <a:r>
              <a:rPr lang="en-CA" sz="2400" dirty="0" smtClean="0"/>
              <a:t>Ops Session?</a:t>
            </a:r>
            <a:endParaRPr lang="en-US" sz="2400" dirty="0"/>
          </a:p>
        </p:txBody>
      </p:sp>
      <p:pic>
        <p:nvPicPr>
          <p:cNvPr id="5" name="Picture 4" descr="20120505-DSC069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340768"/>
            <a:ext cx="5941090" cy="3955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505-DSC06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4428000" cy="2947733"/>
          </a:xfrm>
          <a:prstGeom prst="rect">
            <a:avLst/>
          </a:prstGeom>
        </p:spPr>
      </p:pic>
      <p:pic>
        <p:nvPicPr>
          <p:cNvPr id="3" name="Picture 2" descr="20120505-DSC069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28800"/>
            <a:ext cx="4428000" cy="2947735"/>
          </a:xfrm>
          <a:prstGeom prst="rect">
            <a:avLst/>
          </a:prstGeom>
        </p:spPr>
      </p:pic>
      <p:pic>
        <p:nvPicPr>
          <p:cNvPr id="4" name="Picture 3" descr="20120505-DSC069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501008"/>
            <a:ext cx="4428000" cy="2947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869160"/>
            <a:ext cx="8229600" cy="4134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Brake for Railfans?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92080" y="332656"/>
            <a:ext cx="3672408" cy="4134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C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Operational script?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Ottawa 2012 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235057" cy="3168352"/>
          </a:xfrm>
          <a:prstGeom prst="rect">
            <a:avLst/>
          </a:prstGeom>
        </p:spPr>
      </p:pic>
      <p:pic>
        <p:nvPicPr>
          <p:cNvPr id="6" name="Picture 5" descr="Copetown 2012 Pic1.jpg"/>
          <p:cNvPicPr>
            <a:picLocks noChangeAspect="1"/>
          </p:cNvPicPr>
          <p:nvPr/>
        </p:nvPicPr>
        <p:blipFill>
          <a:blip r:embed="rId3" cstate="print"/>
          <a:srcRect l="14664" t="27082" r="52236" b="5213"/>
          <a:stretch>
            <a:fillRect/>
          </a:stretch>
        </p:blipFill>
        <p:spPr>
          <a:xfrm>
            <a:off x="5220072" y="2276872"/>
            <a:ext cx="3168352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8984"/>
          </a:xfrm>
        </p:spPr>
        <p:txBody>
          <a:bodyPr/>
          <a:lstStyle/>
          <a:p>
            <a:r>
              <a:rPr lang="en-CA" dirty="0" smtClean="0"/>
              <a:t>Modular Vs Portable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917456"/>
          </a:xfrm>
        </p:spPr>
        <p:txBody>
          <a:bodyPr/>
          <a:lstStyle/>
          <a:p>
            <a:r>
              <a:rPr lang="en-CA" dirty="0" smtClean="0"/>
              <a:t>Portable…scenically cohesive but can demand group ownership</a:t>
            </a:r>
          </a:p>
        </p:txBody>
      </p:sp>
      <p:pic>
        <p:nvPicPr>
          <p:cNvPr id="4" name="Picture 3" descr="IMG_2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564904"/>
            <a:ext cx="4464001" cy="3348000"/>
          </a:xfrm>
          <a:prstGeom prst="rect">
            <a:avLst/>
          </a:prstGeom>
        </p:spPr>
      </p:pic>
      <p:pic>
        <p:nvPicPr>
          <p:cNvPr id="5" name="Picture 4" descr="IMG_2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564904"/>
            <a:ext cx="4463999" cy="33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CA" dirty="0" smtClean="0"/>
              <a:t>Modular vs. Portable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989464"/>
          </a:xfrm>
        </p:spPr>
        <p:txBody>
          <a:bodyPr/>
          <a:lstStyle/>
          <a:p>
            <a:r>
              <a:rPr lang="en-CA" dirty="0" smtClean="0"/>
              <a:t>S-Mod…continuous running is good for public shows…who owns the corners?</a:t>
            </a:r>
          </a:p>
        </p:txBody>
      </p:sp>
      <p:pic>
        <p:nvPicPr>
          <p:cNvPr id="5" name="Picture 4" descr="Cliic 001.jpg"/>
          <p:cNvPicPr>
            <a:picLocks noChangeAspect="1"/>
          </p:cNvPicPr>
          <p:nvPr/>
        </p:nvPicPr>
        <p:blipFill>
          <a:blip r:embed="rId2" cstate="print"/>
          <a:srcRect t="28951"/>
          <a:stretch>
            <a:fillRect/>
          </a:stretch>
        </p:blipFill>
        <p:spPr>
          <a:xfrm>
            <a:off x="1259632" y="2852936"/>
            <a:ext cx="6366112" cy="3384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2348880"/>
            <a:ext cx="212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Green Fuzzy Corner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ic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7993"/>
            <a:ext cx="4330093" cy="3240000"/>
          </a:xfrm>
          <a:prstGeom prst="rect">
            <a:avLst/>
          </a:prstGeom>
        </p:spPr>
      </p:pic>
      <p:pic>
        <p:nvPicPr>
          <p:cNvPr id="5" name="Picture 4" descr="Cliic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6992"/>
            <a:ext cx="4330093" cy="32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1484784"/>
            <a:ext cx="212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Green Fuzzy Corner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4653136"/>
            <a:ext cx="165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Caines’ Corner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435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Portable vs. Modular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989464"/>
          </a:xfrm>
        </p:spPr>
        <p:txBody>
          <a:bodyPr/>
          <a:lstStyle/>
          <a:p>
            <a:r>
              <a:rPr lang="en-CA" dirty="0" smtClean="0"/>
              <a:t>Free-mo…very flexible set…point to point challenges for public shows.  </a:t>
            </a:r>
            <a:r>
              <a:rPr lang="en-CA" i="1" dirty="0" smtClean="0"/>
              <a:t>(train turntable or return loop?)</a:t>
            </a:r>
            <a:endParaRPr lang="en-US" i="1" dirty="0"/>
          </a:p>
        </p:txBody>
      </p:sp>
      <p:pic>
        <p:nvPicPr>
          <p:cNvPr id="5" name="Picture 4" descr="IMG_2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20888"/>
            <a:ext cx="4464000" cy="3348000"/>
          </a:xfrm>
          <a:prstGeom prst="rect">
            <a:avLst/>
          </a:prstGeom>
        </p:spPr>
      </p:pic>
      <p:pic>
        <p:nvPicPr>
          <p:cNvPr id="6" name="Picture 5" descr="IMG_2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20888"/>
            <a:ext cx="4464000" cy="33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920" y="6021288"/>
            <a:ext cx="172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Train Turntable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368000" cy="3276000"/>
          </a:xfrm>
          <a:prstGeom prst="rect">
            <a:avLst/>
          </a:prstGeom>
        </p:spPr>
      </p:pic>
      <p:pic>
        <p:nvPicPr>
          <p:cNvPr id="3" name="Picture 2" descr="IMG_2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429000"/>
            <a:ext cx="4368000" cy="327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6136" y="162880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Train Turntable End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6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4320480" cy="3240360"/>
          </a:xfrm>
          <a:prstGeom prst="rect">
            <a:avLst/>
          </a:prstGeom>
        </p:spPr>
      </p:pic>
      <p:pic>
        <p:nvPicPr>
          <p:cNvPr id="6" name="Picture 5" descr="IMG_26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6632"/>
            <a:ext cx="4320000" cy="3240000"/>
          </a:xfrm>
          <a:prstGeom prst="rect">
            <a:avLst/>
          </a:prstGeom>
        </p:spPr>
      </p:pic>
      <p:pic>
        <p:nvPicPr>
          <p:cNvPr id="7" name="Picture 6" descr="IMG_26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429000"/>
            <a:ext cx="4320000" cy="3266619"/>
          </a:xfrm>
          <a:prstGeom prst="rect">
            <a:avLst/>
          </a:prstGeom>
        </p:spPr>
      </p:pic>
      <p:pic>
        <p:nvPicPr>
          <p:cNvPr id="8" name="Picture 7" descr="Ottawa 2012 0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429000"/>
            <a:ext cx="4330827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etown 2012 P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860000" cy="3240000"/>
          </a:xfrm>
          <a:prstGeom prst="rect">
            <a:avLst/>
          </a:prstGeom>
        </p:spPr>
      </p:pic>
      <p:pic>
        <p:nvPicPr>
          <p:cNvPr id="3" name="Picture 2" descr="Copetown 2012 Pi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429000"/>
            <a:ext cx="4860000" cy="32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8144" y="126876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Two Turntables in Use </a:t>
            </a:r>
          </a:p>
          <a:p>
            <a:pPr algn="ctr"/>
            <a:r>
              <a:rPr lang="en-CA" dirty="0" smtClean="0"/>
              <a:t>On  Point to Point Layout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5033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Pre-Planning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389120"/>
          </a:xfrm>
        </p:spPr>
        <p:txBody>
          <a:bodyPr/>
          <a:lstStyle/>
          <a:p>
            <a:r>
              <a:rPr lang="en-CA" dirty="0" smtClean="0"/>
              <a:t>Establish Standards…make your own or off the rack.</a:t>
            </a:r>
          </a:p>
          <a:p>
            <a:r>
              <a:rPr lang="en-CA" dirty="0" smtClean="0"/>
              <a:t>Avoid assumptions…end pins</a:t>
            </a:r>
          </a:p>
          <a:p>
            <a:r>
              <a:rPr lang="en-CA" dirty="0" smtClean="0"/>
              <a:t>Assessing group strengths and weaknesses (scenery, carpentry,  experience, etc.)</a:t>
            </a:r>
          </a:p>
          <a:p>
            <a:r>
              <a:rPr lang="en-CA" dirty="0" smtClean="0"/>
              <a:t>Do not start building without group standards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5033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Building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08912" cy="504056"/>
          </a:xfrm>
        </p:spPr>
        <p:txBody>
          <a:bodyPr>
            <a:normAutofit/>
          </a:bodyPr>
          <a:lstStyle/>
          <a:p>
            <a:r>
              <a:rPr lang="en-CA" dirty="0" smtClean="0"/>
              <a:t>Weight vs.. Strength -  </a:t>
            </a:r>
            <a:r>
              <a:rPr lang="en-CA" sz="2400" i="1" dirty="0" smtClean="0"/>
              <a:t>cardboard lattice lightweight</a:t>
            </a:r>
            <a:endParaRPr lang="en-US" sz="2400" dirty="0"/>
          </a:p>
        </p:txBody>
      </p:sp>
      <p:pic>
        <p:nvPicPr>
          <p:cNvPr id="5" name="Picture 4" descr="Bottom of Green Fuzzy Corner St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4027956" cy="4869160"/>
          </a:xfrm>
          <a:prstGeom prst="rect">
            <a:avLst/>
          </a:prstGeom>
        </p:spPr>
      </p:pic>
      <p:pic>
        <p:nvPicPr>
          <p:cNvPr id="6" name="Picture 5" descr="Brace on Bottom of Green Fuzzy Corner.jpg"/>
          <p:cNvPicPr>
            <a:picLocks noChangeAspect="1"/>
          </p:cNvPicPr>
          <p:nvPr/>
        </p:nvPicPr>
        <p:blipFill>
          <a:blip r:embed="rId3" cstate="print"/>
          <a:srcRect l="42332" t="29000"/>
          <a:stretch>
            <a:fillRect/>
          </a:stretch>
        </p:blipFill>
        <p:spPr>
          <a:xfrm>
            <a:off x="4860032" y="1628800"/>
            <a:ext cx="3790848" cy="486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04056"/>
          </a:xfrm>
        </p:spPr>
        <p:txBody>
          <a:bodyPr/>
          <a:lstStyle/>
          <a:p>
            <a:r>
              <a:rPr lang="en-CA" dirty="0" smtClean="0"/>
              <a:t>Weight Vs Strength – </a:t>
            </a:r>
            <a:r>
              <a:rPr lang="en-CA" sz="2400" i="1" dirty="0" smtClean="0"/>
              <a:t>heavyweight and conventional</a:t>
            </a:r>
            <a:endParaRPr lang="en-US" sz="2400" dirty="0"/>
          </a:p>
        </p:txBody>
      </p:sp>
      <p:pic>
        <p:nvPicPr>
          <p:cNvPr id="4" name="Picture 3" descr="Bottom of Caines' Cor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3301793" cy="4625752"/>
          </a:xfrm>
          <a:prstGeom prst="rect">
            <a:avLst/>
          </a:prstGeom>
        </p:spPr>
      </p:pic>
      <p:pic>
        <p:nvPicPr>
          <p:cNvPr id="6" name="Picture 5" descr="Clinic 015 vertic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772816"/>
            <a:ext cx="3461414" cy="462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557416"/>
          </a:xfrm>
        </p:spPr>
        <p:txBody>
          <a:bodyPr/>
          <a:lstStyle/>
          <a:p>
            <a:r>
              <a:rPr lang="en-CA" dirty="0" smtClean="0"/>
              <a:t>Hybrid</a:t>
            </a:r>
            <a:endParaRPr lang="en-US" dirty="0"/>
          </a:p>
        </p:txBody>
      </p:sp>
      <p:pic>
        <p:nvPicPr>
          <p:cNvPr id="4" name="Picture 3" descr="IMG_2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76472" y="1724744"/>
            <a:ext cx="4800000" cy="3600000"/>
          </a:xfrm>
          <a:prstGeom prst="rect">
            <a:avLst/>
          </a:prstGeom>
        </p:spPr>
      </p:pic>
      <p:pic>
        <p:nvPicPr>
          <p:cNvPr id="5" name="Picture 4" descr="IMG_2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772816"/>
            <a:ext cx="4512000" cy="33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8540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Hybrid</a:t>
            </a:r>
            <a:endParaRPr lang="en-US" dirty="0"/>
          </a:p>
        </p:txBody>
      </p:sp>
      <p:pic>
        <p:nvPicPr>
          <p:cNvPr id="4" name="Picture 3" descr="Clinic 006.jpg"/>
          <p:cNvPicPr>
            <a:picLocks noChangeAspect="1"/>
          </p:cNvPicPr>
          <p:nvPr/>
        </p:nvPicPr>
        <p:blipFill>
          <a:blip r:embed="rId2" cstate="print"/>
          <a:srcRect l="17738" r="23504"/>
          <a:stretch>
            <a:fillRect/>
          </a:stretch>
        </p:blipFill>
        <p:spPr>
          <a:xfrm>
            <a:off x="4860032" y="1124744"/>
            <a:ext cx="3816424" cy="4860000"/>
          </a:xfrm>
          <a:prstGeom prst="rect">
            <a:avLst/>
          </a:prstGeom>
        </p:spPr>
      </p:pic>
      <p:pic>
        <p:nvPicPr>
          <p:cNvPr id="5" name="Picture 4" descr="Clinic 004.jpg"/>
          <p:cNvPicPr>
            <a:picLocks noChangeAspect="1"/>
          </p:cNvPicPr>
          <p:nvPr/>
        </p:nvPicPr>
        <p:blipFill>
          <a:blip r:embed="rId3" cstate="print"/>
          <a:srcRect l="27716" r="13526"/>
          <a:stretch>
            <a:fillRect/>
          </a:stretch>
        </p:blipFill>
        <p:spPr>
          <a:xfrm>
            <a:off x="611560" y="1124744"/>
            <a:ext cx="3816424" cy="48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304256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Honeycomb</a:t>
            </a:r>
          </a:p>
          <a:p>
            <a:r>
              <a:rPr lang="en-CA" dirty="0" smtClean="0"/>
              <a:t>Gator Board/Roof Insulation</a:t>
            </a:r>
          </a:p>
          <a:p>
            <a:r>
              <a:rPr lang="en-CA" dirty="0" smtClean="0"/>
              <a:t>One person builds the end panels</a:t>
            </a:r>
          </a:p>
          <a:p>
            <a:r>
              <a:rPr lang="en-CA" dirty="0" smtClean="0"/>
              <a:t>If using locating pins, one accurate machined metal drilling fixture is </a:t>
            </a:r>
            <a:r>
              <a:rPr lang="en-CA" b="1" u="sng" dirty="0" smtClean="0"/>
              <a:t>necessary</a:t>
            </a:r>
            <a:r>
              <a:rPr lang="en-CA" dirty="0" smtClean="0"/>
              <a:t>. (Tom Knapp…Feb 2011 R)</a:t>
            </a:r>
            <a:endParaRPr lang="en-US" dirty="0"/>
          </a:p>
        </p:txBody>
      </p:sp>
      <p:pic>
        <p:nvPicPr>
          <p:cNvPr id="4" name="Picture 3" descr="Clinic 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6952"/>
            <a:ext cx="4572000" cy="3421007"/>
          </a:xfrm>
          <a:prstGeom prst="rect">
            <a:avLst/>
          </a:prstGeom>
        </p:spPr>
      </p:pic>
      <p:pic>
        <p:nvPicPr>
          <p:cNvPr id="5" name="Picture 4" descr="Clinic 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2996952"/>
            <a:ext cx="4571999" cy="3421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25649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i="1" dirty="0" smtClean="0"/>
              <a:t>Good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2564904"/>
            <a:ext cx="24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i="1" dirty="0" smtClean="0"/>
              <a:t>Re-drilled and Still Bad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Storage and 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917456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How big is too big?</a:t>
            </a:r>
          </a:p>
          <a:p>
            <a:r>
              <a:rPr lang="en-CA" dirty="0" smtClean="0"/>
              <a:t>Packaging and Protection</a:t>
            </a:r>
            <a:endParaRPr lang="en-US" dirty="0"/>
          </a:p>
        </p:txBody>
      </p:sp>
      <p:pic>
        <p:nvPicPr>
          <p:cNvPr id="4" name="Picture 3" descr="IMG_2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20888"/>
            <a:ext cx="4464000" cy="3348000"/>
          </a:xfrm>
          <a:prstGeom prst="rect">
            <a:avLst/>
          </a:prstGeom>
        </p:spPr>
      </p:pic>
      <p:pic>
        <p:nvPicPr>
          <p:cNvPr id="5" name="Picture 4" descr="IMG_2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20888"/>
            <a:ext cx="4464000" cy="33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57416"/>
          </a:xfrm>
        </p:spPr>
        <p:txBody>
          <a:bodyPr/>
          <a:lstStyle/>
          <a:p>
            <a:r>
              <a:rPr lang="en-CA" dirty="0" smtClean="0"/>
              <a:t>Packaging and Protection</a:t>
            </a:r>
            <a:endParaRPr lang="en-US" dirty="0"/>
          </a:p>
        </p:txBody>
      </p:sp>
      <p:pic>
        <p:nvPicPr>
          <p:cNvPr id="4" name="Picture 3" descr="Clinic 011.jpg"/>
          <p:cNvPicPr>
            <a:picLocks noChangeAspect="1"/>
          </p:cNvPicPr>
          <p:nvPr/>
        </p:nvPicPr>
        <p:blipFill>
          <a:blip r:embed="rId2" cstate="print">
            <a:lum bright="40000" contrast="61000"/>
          </a:blip>
          <a:srcRect l="25588" r="19718"/>
          <a:stretch>
            <a:fillRect/>
          </a:stretch>
        </p:blipFill>
        <p:spPr>
          <a:xfrm>
            <a:off x="107504" y="1340768"/>
            <a:ext cx="3816424" cy="5221207"/>
          </a:xfrm>
          <a:prstGeom prst="rect">
            <a:avLst/>
          </a:prstGeom>
        </p:spPr>
      </p:pic>
      <p:pic>
        <p:nvPicPr>
          <p:cNvPr id="5" name="Picture 4" descr="Stacked Green Fuzzy Cor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340768"/>
            <a:ext cx="5014045" cy="52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989464"/>
          </a:xfrm>
        </p:spPr>
        <p:txBody>
          <a:bodyPr/>
          <a:lstStyle/>
          <a:p>
            <a:r>
              <a:rPr lang="en-CA" dirty="0" smtClean="0"/>
              <a:t>Build to fit your storage space?</a:t>
            </a:r>
          </a:p>
          <a:p>
            <a:r>
              <a:rPr lang="en-CA" dirty="0" smtClean="0"/>
              <a:t>Building as part of your home layout.</a:t>
            </a:r>
            <a:endParaRPr lang="en-US" dirty="0"/>
          </a:p>
        </p:txBody>
      </p:sp>
      <p:pic>
        <p:nvPicPr>
          <p:cNvPr id="4" name="Picture 3" descr="IMG_2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464000" cy="3348000"/>
          </a:xfrm>
          <a:prstGeom prst="rect">
            <a:avLst/>
          </a:prstGeom>
        </p:spPr>
      </p:pic>
      <p:pic>
        <p:nvPicPr>
          <p:cNvPr id="6" name="Picture 5" descr="IMG_2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556792"/>
            <a:ext cx="4464000" cy="334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5301208"/>
            <a:ext cx="8229600" cy="9894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C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you need to rent a van or trailer?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C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you need a cross border manifest?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en-CA" sz="3200" dirty="0" smtClean="0"/>
              <a:t>Members of the S Scale Workshop from Canada</a:t>
            </a:r>
          </a:p>
          <a:p>
            <a:r>
              <a:rPr lang="en-CA" sz="3200" dirty="0" smtClean="0"/>
              <a:t>9 members from various parts of Ontario and Quebec</a:t>
            </a:r>
          </a:p>
          <a:p>
            <a:r>
              <a:rPr lang="en-CA" sz="3200" dirty="0" smtClean="0"/>
              <a:t>Building, Transporting and Presenting Model Railway Modules</a:t>
            </a:r>
          </a:p>
          <a:p>
            <a:r>
              <a:rPr lang="en-CA" sz="3200" dirty="0" smtClean="0"/>
              <a:t>Mistakes</a:t>
            </a:r>
          </a:p>
          <a:p>
            <a:r>
              <a:rPr lang="en-CA" sz="3200" dirty="0" smtClean="0"/>
              <a:t>Lessons learned</a:t>
            </a:r>
          </a:p>
          <a:p>
            <a:r>
              <a:rPr lang="en-CA" sz="3200" dirty="0" smtClean="0"/>
              <a:t>Fun?</a:t>
            </a:r>
          </a:p>
          <a:p>
            <a:endParaRPr lang="en-CA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342407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Introduction</a:t>
            </a:r>
            <a:endParaRPr lang="en-US" sz="5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8368"/>
          </a:xfrm>
        </p:spPr>
        <p:txBody>
          <a:bodyPr/>
          <a:lstStyle/>
          <a:p>
            <a:r>
              <a:rPr lang="en-CA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133480"/>
          </a:xfrm>
        </p:spPr>
        <p:txBody>
          <a:bodyPr/>
          <a:lstStyle/>
          <a:p>
            <a:r>
              <a:rPr lang="en-CA" dirty="0" smtClean="0"/>
              <a:t>Establish a group liaison person.</a:t>
            </a:r>
          </a:p>
          <a:p>
            <a:r>
              <a:rPr lang="en-CA" dirty="0" smtClean="0"/>
              <a:t>Know your space requirements.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Feb 5 2012 003.jpg"/>
          <p:cNvPicPr>
            <a:picLocks noChangeAspect="1"/>
          </p:cNvPicPr>
          <p:nvPr/>
        </p:nvPicPr>
        <p:blipFill>
          <a:blip r:embed="rId2" cstate="print"/>
          <a:srcRect l="42125" t="13165" r="42125" b="53157"/>
          <a:stretch>
            <a:fillRect/>
          </a:stretch>
        </p:blipFill>
        <p:spPr>
          <a:xfrm>
            <a:off x="7020272" y="1196752"/>
            <a:ext cx="1440160" cy="2304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2280" y="3645024"/>
            <a:ext cx="132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Pete </a:t>
            </a:r>
            <a:r>
              <a:rPr lang="en-CA" dirty="0" err="1" smtClean="0"/>
              <a:t>Moffet</a:t>
            </a:r>
            <a:endParaRPr lang="en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2376264"/>
          </a:xfrm>
        </p:spPr>
        <p:txBody>
          <a:bodyPr>
            <a:normAutofit/>
          </a:bodyPr>
          <a:lstStyle/>
          <a:p>
            <a:r>
              <a:rPr lang="en-CA" dirty="0" smtClean="0"/>
              <a:t>Figure out what you need to take…limit rolling stock and tool box size.</a:t>
            </a:r>
          </a:p>
          <a:p>
            <a:r>
              <a:rPr lang="en-CA" dirty="0" smtClean="0"/>
              <a:t>Do all members have rolling stock to bring?</a:t>
            </a:r>
          </a:p>
          <a:p>
            <a:r>
              <a:rPr lang="en-CA" dirty="0" smtClean="0"/>
              <a:t>You can never have enough tools!!!</a:t>
            </a:r>
          </a:p>
          <a:p>
            <a:r>
              <a:rPr lang="en-CA" dirty="0" smtClean="0"/>
              <a:t>Fasten small details and buildings to layout surface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G_2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356992"/>
            <a:ext cx="4320000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2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989464"/>
          </a:xfrm>
        </p:spPr>
        <p:txBody>
          <a:bodyPr/>
          <a:lstStyle/>
          <a:p>
            <a:r>
              <a:rPr lang="en-CA" dirty="0" smtClean="0"/>
              <a:t>Organize your stuff …see-through plastic boxes</a:t>
            </a:r>
          </a:p>
          <a:p>
            <a:r>
              <a:rPr lang="en-CA" dirty="0" smtClean="0"/>
              <a:t>Speeding assembly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Clinic 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564904"/>
            <a:ext cx="4330093" cy="3240000"/>
          </a:xfrm>
          <a:prstGeom prst="rect">
            <a:avLst/>
          </a:prstGeom>
        </p:spPr>
      </p:pic>
      <p:pic>
        <p:nvPicPr>
          <p:cNvPr id="6" name="Picture 5" descr="Clinic 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564904"/>
            <a:ext cx="4330093" cy="32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1988840"/>
            <a:ext cx="585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Bolt On Legs – Sturdy but slow to medium speed assembly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e of Legs.jpg"/>
          <p:cNvPicPr>
            <a:picLocks noChangeAspect="1"/>
          </p:cNvPicPr>
          <p:nvPr/>
        </p:nvPicPr>
        <p:blipFill>
          <a:blip r:embed="rId2" cstate="print"/>
          <a:srcRect b="4112"/>
          <a:stretch>
            <a:fillRect/>
          </a:stretch>
        </p:blipFill>
        <p:spPr>
          <a:xfrm>
            <a:off x="323528" y="764704"/>
            <a:ext cx="8330047" cy="5976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260648"/>
            <a:ext cx="647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A Pile of  Legs that take up a lot of space when being transported.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3840000" cy="2880000"/>
          </a:xfrm>
          <a:prstGeom prst="rect">
            <a:avLst/>
          </a:prstGeom>
        </p:spPr>
      </p:pic>
      <p:pic>
        <p:nvPicPr>
          <p:cNvPr id="3" name="Picture 2" descr="IMG_2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8640"/>
            <a:ext cx="3840000" cy="2880000"/>
          </a:xfrm>
          <a:prstGeom prst="rect">
            <a:avLst/>
          </a:prstGeom>
        </p:spPr>
      </p:pic>
      <p:pic>
        <p:nvPicPr>
          <p:cNvPr id="5" name="Picture 4" descr="IMG_2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284984"/>
            <a:ext cx="3840000" cy="2880000"/>
          </a:xfrm>
          <a:prstGeom prst="rect">
            <a:avLst/>
          </a:prstGeom>
        </p:spPr>
      </p:pic>
      <p:pic>
        <p:nvPicPr>
          <p:cNvPr id="6" name="Picture 5" descr="IMG_27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284984"/>
            <a:ext cx="3840000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6237312"/>
            <a:ext cx="597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Fold Down Legs Stacked and Secured Nicely For Transport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435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Speeding Assembly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917456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Locating pins </a:t>
            </a:r>
          </a:p>
          <a:p>
            <a:r>
              <a:rPr lang="en-CA" dirty="0" smtClean="0"/>
              <a:t>Connecting Rails or Butt-Joints</a:t>
            </a:r>
            <a:endParaRPr lang="en-US" dirty="0"/>
          </a:p>
        </p:txBody>
      </p:sp>
      <p:pic>
        <p:nvPicPr>
          <p:cNvPr id="5" name="Picture 4" descr="Clinic 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492896"/>
            <a:ext cx="4330093" cy="32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949280"/>
            <a:ext cx="184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Connecting Rails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5949280"/>
            <a:ext cx="125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Butt-Joints</a:t>
            </a:r>
            <a:endParaRPr lang="en-US" i="1" dirty="0"/>
          </a:p>
        </p:txBody>
      </p:sp>
      <p:pic>
        <p:nvPicPr>
          <p:cNvPr id="9" name="Picture 8" descr="Bridge Rails on new corner blo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92896"/>
            <a:ext cx="4330827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Speeding Assembly cont’d.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Furniture Screws</a:t>
            </a:r>
          </a:p>
          <a:p>
            <a:r>
              <a:rPr lang="en-CA" dirty="0" smtClean="0"/>
              <a:t>Pre-Assembled Power Supply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CA" dirty="0" smtClean="0"/>
              <a:t>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540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Visual Conformity of Sections</a:t>
            </a:r>
            <a:endParaRPr lang="en-US" dirty="0"/>
          </a:p>
        </p:txBody>
      </p:sp>
      <p:pic>
        <p:nvPicPr>
          <p:cNvPr id="4" name="Picture 3" descr="IMG_2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20888"/>
            <a:ext cx="4320000" cy="3240000"/>
          </a:xfrm>
          <a:prstGeom prst="rect">
            <a:avLst/>
          </a:prstGeom>
        </p:spPr>
      </p:pic>
      <p:pic>
        <p:nvPicPr>
          <p:cNvPr id="5" name="Picture 4" descr="IMG_26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20888"/>
            <a:ext cx="4320000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Presentation cont’d.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8540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Backdrops?</a:t>
            </a:r>
            <a:endParaRPr lang="en-US" dirty="0"/>
          </a:p>
        </p:txBody>
      </p:sp>
      <p:pic>
        <p:nvPicPr>
          <p:cNvPr id="4" name="Picture 3" descr="IMG_2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132856"/>
            <a:ext cx="4320000" cy="3240000"/>
          </a:xfrm>
          <a:prstGeom prst="rect">
            <a:avLst/>
          </a:prstGeom>
        </p:spPr>
      </p:pic>
      <p:pic>
        <p:nvPicPr>
          <p:cNvPr id="5" name="Picture 4" descr="IMG_26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132856"/>
            <a:ext cx="4320000" cy="32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1556792"/>
            <a:ext cx="132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Continuous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1556792"/>
            <a:ext cx="129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Segmented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Group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Club – bylaws good for large group structure.</a:t>
            </a:r>
            <a:endParaRPr lang="en-US" dirty="0"/>
          </a:p>
        </p:txBody>
      </p:sp>
      <p:pic>
        <p:nvPicPr>
          <p:cNvPr id="5" name="Content Placeholder 4" descr="10361340-onomatopoeic-sound-with-a-funny-hammer-vecto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91680" y="3789040"/>
            <a:ext cx="1600200" cy="1457325"/>
          </a:xfrm>
        </p:spPr>
      </p:pic>
      <p:pic>
        <p:nvPicPr>
          <p:cNvPr id="6" name="Picture 5" descr="115669_600.jpg"/>
          <p:cNvPicPr>
            <a:picLocks noChangeAspect="1"/>
          </p:cNvPicPr>
          <p:nvPr/>
        </p:nvPicPr>
        <p:blipFill>
          <a:blip r:embed="rId3" cstate="print"/>
          <a:srcRect r="49485" b="48846"/>
          <a:stretch>
            <a:fillRect/>
          </a:stretch>
        </p:blipFill>
        <p:spPr>
          <a:xfrm>
            <a:off x="5076056" y="2204864"/>
            <a:ext cx="3528392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Presentation cont’d.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134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No Backdrop</a:t>
            </a:r>
            <a:endParaRPr lang="en-US" dirty="0"/>
          </a:p>
        </p:txBody>
      </p:sp>
      <p:pic>
        <p:nvPicPr>
          <p:cNvPr id="4" name="Picture 3" descr="Feb 5 2012 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330093" cy="3240000"/>
          </a:xfrm>
          <a:prstGeom prst="rect">
            <a:avLst/>
          </a:prstGeom>
        </p:spPr>
      </p:pic>
      <p:pic>
        <p:nvPicPr>
          <p:cNvPr id="5" name="Picture 4" descr="Ottawa 2012 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4330827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8540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Are you operating on one side or both sides?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88640"/>
            <a:ext cx="8229600" cy="564672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Presentation cont’d.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opetown 2012 Pic3.jpg"/>
          <p:cNvPicPr>
            <a:picLocks noChangeAspect="1"/>
          </p:cNvPicPr>
          <p:nvPr/>
        </p:nvPicPr>
        <p:blipFill>
          <a:blip r:embed="rId2" cstate="print"/>
          <a:srcRect l="4445"/>
          <a:stretch>
            <a:fillRect/>
          </a:stretch>
        </p:blipFill>
        <p:spPr>
          <a:xfrm>
            <a:off x="107504" y="2132856"/>
            <a:ext cx="4643976" cy="3240000"/>
          </a:xfrm>
          <a:prstGeom prst="rect">
            <a:avLst/>
          </a:prstGeom>
        </p:spPr>
      </p:pic>
      <p:pic>
        <p:nvPicPr>
          <p:cNvPr id="7" name="Picture 6" descr="Clinic 009.jpg"/>
          <p:cNvPicPr>
            <a:picLocks noChangeAspect="1"/>
          </p:cNvPicPr>
          <p:nvPr/>
        </p:nvPicPr>
        <p:blipFill>
          <a:blip r:embed="rId3" cstate="print"/>
          <a:srcRect l="43653" r="28908"/>
          <a:stretch>
            <a:fillRect/>
          </a:stretch>
        </p:blipFill>
        <p:spPr>
          <a:xfrm>
            <a:off x="5148064" y="1700808"/>
            <a:ext cx="1584176" cy="4320000"/>
          </a:xfrm>
          <a:prstGeom prst="rect">
            <a:avLst/>
          </a:prstGeom>
        </p:spPr>
      </p:pic>
      <p:pic>
        <p:nvPicPr>
          <p:cNvPr id="8" name="Picture 7" descr="Clinic 010.jpg"/>
          <p:cNvPicPr>
            <a:picLocks noChangeAspect="1"/>
          </p:cNvPicPr>
          <p:nvPr/>
        </p:nvPicPr>
        <p:blipFill>
          <a:blip r:embed="rId4" cstate="print"/>
          <a:srcRect l="41157" r="31403"/>
          <a:stretch>
            <a:fillRect/>
          </a:stretch>
        </p:blipFill>
        <p:spPr>
          <a:xfrm>
            <a:off x="7020272" y="1700808"/>
            <a:ext cx="1584176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134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Modules must look finished even early on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88640"/>
            <a:ext cx="8229600" cy="564672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Presentation cont’d.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IMG_0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3600000" cy="2700000"/>
          </a:xfrm>
          <a:prstGeom prst="rect">
            <a:avLst/>
          </a:prstGeom>
        </p:spPr>
      </p:pic>
      <p:pic>
        <p:nvPicPr>
          <p:cNvPr id="6" name="Picture 5" descr="IMG_2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268760"/>
            <a:ext cx="3600000" cy="2700000"/>
          </a:xfrm>
          <a:prstGeom prst="rect">
            <a:avLst/>
          </a:prstGeom>
        </p:spPr>
      </p:pic>
      <p:pic>
        <p:nvPicPr>
          <p:cNvPr id="7" name="Picture 6" descr="IMG_27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077072"/>
            <a:ext cx="3600000" cy="27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04056"/>
          </a:xfrm>
        </p:spPr>
        <p:txBody>
          <a:bodyPr>
            <a:normAutofit/>
          </a:bodyPr>
          <a:lstStyle/>
          <a:p>
            <a:r>
              <a:rPr lang="en-CA" dirty="0" smtClean="0"/>
              <a:t>Signage…uniform format…signs on each module.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Presentation cont’d.</a:t>
            </a:r>
            <a:endParaRPr lang="en-US" dirty="0"/>
          </a:p>
        </p:txBody>
      </p:sp>
      <p:pic>
        <p:nvPicPr>
          <p:cNvPr id="5" name="Picture 4" descr="Copetown 2012 Pic2.jpg"/>
          <p:cNvPicPr>
            <a:picLocks noChangeAspect="1"/>
          </p:cNvPicPr>
          <p:nvPr/>
        </p:nvPicPr>
        <p:blipFill>
          <a:blip r:embed="rId2" cstate="print"/>
          <a:srcRect l="50000" r="9051" b="28738"/>
          <a:stretch>
            <a:fillRect/>
          </a:stretch>
        </p:blipFill>
        <p:spPr>
          <a:xfrm>
            <a:off x="5148064" y="1556792"/>
            <a:ext cx="3744416" cy="4344144"/>
          </a:xfrm>
          <a:prstGeom prst="rect">
            <a:avLst/>
          </a:prstGeom>
        </p:spPr>
      </p:pic>
      <p:pic>
        <p:nvPicPr>
          <p:cNvPr id="6" name="Picture 5" descr="Clinic 045.jpg"/>
          <p:cNvPicPr>
            <a:picLocks noChangeAspect="1"/>
          </p:cNvPicPr>
          <p:nvPr/>
        </p:nvPicPr>
        <p:blipFill>
          <a:blip r:embed="rId3" cstate="print"/>
          <a:srcRect b="8879"/>
          <a:stretch>
            <a:fillRect/>
          </a:stretch>
        </p:blipFill>
        <p:spPr>
          <a:xfrm>
            <a:off x="395536" y="1412776"/>
            <a:ext cx="3682021" cy="2510462"/>
          </a:xfrm>
          <a:prstGeom prst="rect">
            <a:avLst/>
          </a:prstGeom>
        </p:spPr>
      </p:pic>
      <p:pic>
        <p:nvPicPr>
          <p:cNvPr id="7" name="Picture 6" descr="Clinic 048.jpg"/>
          <p:cNvPicPr>
            <a:picLocks noChangeAspect="1"/>
          </p:cNvPicPr>
          <p:nvPr/>
        </p:nvPicPr>
        <p:blipFill>
          <a:blip r:embed="rId4" cstate="print"/>
          <a:srcRect l="12988" t="16322" r="15350" b="30004"/>
          <a:stretch>
            <a:fillRect/>
          </a:stretch>
        </p:blipFill>
        <p:spPr>
          <a:xfrm>
            <a:off x="395536" y="4149080"/>
            <a:ext cx="3682800" cy="206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389120"/>
          </a:xfrm>
        </p:spPr>
        <p:txBody>
          <a:bodyPr/>
          <a:lstStyle/>
          <a:p>
            <a:r>
              <a:rPr lang="en-CA" dirty="0" smtClean="0"/>
              <a:t>NASG Banner</a:t>
            </a:r>
          </a:p>
          <a:p>
            <a:r>
              <a:rPr lang="en-CA" dirty="0" smtClean="0"/>
              <a:t>Promotional Handouts</a:t>
            </a:r>
          </a:p>
          <a:p>
            <a:r>
              <a:rPr lang="en-CA" dirty="0" smtClean="0"/>
              <a:t>Interpretive Displays…scenery samples for touching</a:t>
            </a:r>
          </a:p>
          <a:p>
            <a:r>
              <a:rPr lang="en-CA" dirty="0" smtClean="0"/>
              <a:t>Personal appearance and demeanour…no unkempt curmudgeons</a:t>
            </a:r>
          </a:p>
          <a:p>
            <a:pPr>
              <a:buNone/>
            </a:pPr>
            <a:endParaRPr lang="en-CA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620688"/>
            <a:ext cx="8229600" cy="564672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Presentation cont’d.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hogg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3356992"/>
            <a:ext cx="2809637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76064"/>
          </a:xfrm>
        </p:spPr>
        <p:txBody>
          <a:bodyPr/>
          <a:lstStyle/>
          <a:p>
            <a:r>
              <a:rPr lang="en-CA" dirty="0" smtClean="0"/>
              <a:t>Periscopes…people in wheelchairs are people too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88640"/>
            <a:ext cx="8229600" cy="564672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Presentation cont’d.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IMG_2682.jpg"/>
          <p:cNvPicPr>
            <a:picLocks noChangeAspect="1"/>
          </p:cNvPicPr>
          <p:nvPr/>
        </p:nvPicPr>
        <p:blipFill>
          <a:blip r:embed="rId2" cstate="print"/>
          <a:srcRect l="55512" t="37400" r="14563"/>
          <a:stretch>
            <a:fillRect/>
          </a:stretch>
        </p:blipFill>
        <p:spPr>
          <a:xfrm>
            <a:off x="1043608" y="1628799"/>
            <a:ext cx="3097633" cy="4860000"/>
          </a:xfrm>
          <a:prstGeom prst="rect">
            <a:avLst/>
          </a:prstGeom>
        </p:spPr>
      </p:pic>
      <p:pic>
        <p:nvPicPr>
          <p:cNvPr id="7" name="Picture 6" descr="IMG_2684.jpg"/>
          <p:cNvPicPr>
            <a:picLocks noChangeAspect="1"/>
          </p:cNvPicPr>
          <p:nvPr/>
        </p:nvPicPr>
        <p:blipFill>
          <a:blip r:embed="rId3" cstate="print"/>
          <a:srcRect l="66538" t="19322" b="11151"/>
          <a:stretch>
            <a:fillRect/>
          </a:stretch>
        </p:blipFill>
        <p:spPr>
          <a:xfrm>
            <a:off x="5220072" y="1628800"/>
            <a:ext cx="3118758" cy="48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629424"/>
          </a:xfrm>
        </p:spPr>
        <p:txBody>
          <a:bodyPr/>
          <a:lstStyle/>
          <a:p>
            <a:r>
              <a:rPr lang="en-CA" dirty="0" smtClean="0"/>
              <a:t>Website and QR code…impress the youngsters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88640"/>
            <a:ext cx="8229600" cy="564672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Presentation cont’d.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2420888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http://sscaleworkshop.blogspot.ca/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3284984"/>
            <a:ext cx="7343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http://www3.sympatico.ca/bobcatt/ssw/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After the Show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285608"/>
          </a:xfrm>
        </p:spPr>
        <p:txBody>
          <a:bodyPr/>
          <a:lstStyle/>
          <a:p>
            <a:r>
              <a:rPr lang="en-CA" dirty="0" smtClean="0"/>
              <a:t>Dinner, drinks, post mortem and forgiveness (what worked and what didn’t)</a:t>
            </a:r>
          </a:p>
          <a:p>
            <a:r>
              <a:rPr lang="en-CA" dirty="0" smtClean="0"/>
              <a:t>Follow-up observations</a:t>
            </a:r>
          </a:p>
          <a:p>
            <a:r>
              <a:rPr lang="en-CA" dirty="0" smtClean="0"/>
              <a:t>Make necessary post show repairs etc. ASAP because we are getting old and I know that I forget.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Good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2645648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Incentive to build things and get things done.  A great way to move PMP into the background.</a:t>
            </a:r>
          </a:p>
          <a:p>
            <a:r>
              <a:rPr lang="en-CA" dirty="0" smtClean="0"/>
              <a:t>Part of group of like minded modellers provides a sense of fellowship…agony loves company.</a:t>
            </a:r>
          </a:p>
          <a:p>
            <a:r>
              <a:rPr lang="en-CA" dirty="0" smtClean="0"/>
              <a:t>A great way to learn and implement new skills and new ideas from others. </a:t>
            </a:r>
          </a:p>
          <a:p>
            <a:pPr>
              <a:buNone/>
            </a:pPr>
            <a:r>
              <a:rPr lang="en-CA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4096"/>
          </a:xfrm>
        </p:spPr>
        <p:txBody>
          <a:bodyPr>
            <a:normAutofit/>
          </a:bodyPr>
          <a:lstStyle/>
          <a:p>
            <a:r>
              <a:rPr lang="en-CA" dirty="0" smtClean="0"/>
              <a:t>The Bad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/>
          <a:lstStyle/>
          <a:p>
            <a:r>
              <a:rPr lang="en-CA" dirty="0" smtClean="0"/>
              <a:t>As time goes on, it is harder to carry things. </a:t>
            </a:r>
          </a:p>
          <a:p>
            <a:r>
              <a:rPr lang="en-CA" dirty="0" smtClean="0"/>
              <a:t>Standing on concrete floors for great periods of time becomes very tiresome and in some cases painful.</a:t>
            </a:r>
          </a:p>
          <a:p>
            <a:r>
              <a:rPr lang="en-CA" dirty="0" smtClean="0"/>
              <a:t>The modules and buildings are showing their wear and tear more each time presented.</a:t>
            </a:r>
          </a:p>
          <a:p>
            <a:r>
              <a:rPr lang="en-CA" dirty="0" smtClean="0"/>
              <a:t>Equipment also takes a lot of wear and tear even when packed well.</a:t>
            </a:r>
          </a:p>
          <a:p>
            <a:r>
              <a:rPr lang="en-CA" dirty="0" smtClean="0"/>
              <a:t>Maintenance is an on-going battle.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Group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Informal – good for small groups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 smtClean="0"/>
              <a:t>Choose members carefully</a:t>
            </a:r>
            <a:endParaRPr lang="en-US" dirty="0"/>
          </a:p>
        </p:txBody>
      </p:sp>
      <p:pic>
        <p:nvPicPr>
          <p:cNvPr id="7" name="Picture 6" descr="DSCN0684.jpg"/>
          <p:cNvPicPr>
            <a:picLocks noChangeAspect="1"/>
          </p:cNvPicPr>
          <p:nvPr/>
        </p:nvPicPr>
        <p:blipFill>
          <a:blip r:embed="rId2" cstate="print"/>
          <a:srcRect l="14187" t="9154" r="19153" b="6627"/>
          <a:stretch>
            <a:fillRect/>
          </a:stretch>
        </p:blipFill>
        <p:spPr>
          <a:xfrm>
            <a:off x="467544" y="2996952"/>
            <a:ext cx="3888432" cy="3312368"/>
          </a:xfrm>
          <a:prstGeom prst="rect">
            <a:avLst/>
          </a:prstGeom>
        </p:spPr>
      </p:pic>
      <p:pic>
        <p:nvPicPr>
          <p:cNvPr id="8" name="Picture 7" descr="alfred-e-newman-how-to-sol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852936"/>
            <a:ext cx="2862088" cy="3540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Fun</a:t>
            </a:r>
            <a:endParaRPr lang="en-US" dirty="0"/>
          </a:p>
        </p:txBody>
      </p:sp>
      <p:pic>
        <p:nvPicPr>
          <p:cNvPr id="4" name="Picture 3" descr="model_railroading_is_f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52736"/>
            <a:ext cx="7308304" cy="548122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Starting Over?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2664296"/>
          </a:xfrm>
        </p:spPr>
        <p:txBody>
          <a:bodyPr/>
          <a:lstStyle/>
          <a:p>
            <a:r>
              <a:rPr lang="en-CA" dirty="0" smtClean="0"/>
              <a:t>Why?…dissatisfaction, aging, changing tastes and standards.</a:t>
            </a:r>
          </a:p>
          <a:p>
            <a:r>
              <a:rPr lang="en-CA" dirty="0" smtClean="0"/>
              <a:t>A clean break?</a:t>
            </a:r>
          </a:p>
          <a:p>
            <a:r>
              <a:rPr lang="en-CA" dirty="0" smtClean="0"/>
              <a:t>Evolving from the present.</a:t>
            </a:r>
          </a:p>
          <a:p>
            <a:r>
              <a:rPr lang="en-CA" dirty="0" smtClean="0"/>
              <a:t>And that’s the End of the Line, cheers eh?</a:t>
            </a:r>
            <a:endParaRPr lang="en-US" dirty="0"/>
          </a:p>
        </p:txBody>
      </p:sp>
      <p:pic>
        <p:nvPicPr>
          <p:cNvPr id="4" name="Picture 3" descr="CNR Cabooses blog.jpg"/>
          <p:cNvPicPr>
            <a:picLocks noChangeAspect="1"/>
          </p:cNvPicPr>
          <p:nvPr/>
        </p:nvPicPr>
        <p:blipFill>
          <a:blip r:embed="rId2" cstate="print"/>
          <a:srcRect t="28948" b="28948"/>
          <a:stretch>
            <a:fillRect/>
          </a:stretch>
        </p:blipFill>
        <p:spPr>
          <a:xfrm>
            <a:off x="323528" y="3645024"/>
            <a:ext cx="8532440" cy="2687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en-CA" dirty="0" smtClean="0"/>
              <a:t>Establishing a Credo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792088"/>
          </a:xfrm>
        </p:spPr>
        <p:txBody>
          <a:bodyPr/>
          <a:lstStyle/>
          <a:p>
            <a:r>
              <a:rPr lang="en-CA" dirty="0" smtClean="0"/>
              <a:t>What are the messages to be sent to the public?</a:t>
            </a:r>
            <a:endParaRPr lang="en-US" dirty="0"/>
          </a:p>
        </p:txBody>
      </p:sp>
      <p:pic>
        <p:nvPicPr>
          <p:cNvPr id="7" name="Picture 6" descr="IMG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564904"/>
            <a:ext cx="5436096" cy="4077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162880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Port Dover, Ontario  1956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206084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i="1" dirty="0" smtClean="0"/>
              <a:t>Prototype</a:t>
            </a:r>
            <a:r>
              <a:rPr lang="en-CA" sz="1400" dirty="0" smtClean="0"/>
              <a:t>  </a:t>
            </a:r>
            <a:r>
              <a:rPr lang="en-CA" sz="1400" i="1" dirty="0" smtClean="0"/>
              <a:t>Locale</a:t>
            </a:r>
            <a:endParaRPr lang="en-US" sz="1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4283968" cy="3212976"/>
          </a:xfrm>
          <a:prstGeom prst="rect">
            <a:avLst/>
          </a:prstGeom>
        </p:spPr>
      </p:pic>
      <p:pic>
        <p:nvPicPr>
          <p:cNvPr id="3" name="Picture 2" descr="IMG_0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140968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10527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Port Dover, Ontario  1956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155679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i="1" dirty="0" smtClean="0"/>
              <a:t>Prototype</a:t>
            </a:r>
            <a:r>
              <a:rPr lang="en-CA" sz="1400" dirty="0" smtClean="0"/>
              <a:t>  </a:t>
            </a:r>
            <a:r>
              <a:rPr lang="en-CA" sz="1400" i="1" dirty="0" smtClean="0"/>
              <a:t>Locale</a:t>
            </a:r>
            <a:endParaRPr lang="en-US" sz="1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w-pete-moffe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88640"/>
            <a:ext cx="4317396" cy="2880320"/>
          </a:xfrm>
          <a:prstGeom prst="rect">
            <a:avLst/>
          </a:prstGeom>
        </p:spPr>
      </p:pic>
      <p:pic>
        <p:nvPicPr>
          <p:cNvPr id="3" name="Picture 2" descr="Webb's Landing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284984"/>
            <a:ext cx="4284000" cy="321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6136" y="1196752"/>
            <a:ext cx="177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Webb’s Landing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0112" y="177281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i="1" dirty="0" smtClean="0"/>
              <a:t>Proto-freelanced</a:t>
            </a:r>
            <a:r>
              <a:rPr lang="en-CA" sz="1400" dirty="0" smtClean="0"/>
              <a:t>  </a:t>
            </a:r>
            <a:r>
              <a:rPr lang="en-CA" sz="1400" i="1" dirty="0" smtClean="0"/>
              <a:t>Locale</a:t>
            </a:r>
            <a:endParaRPr lang="en-US" sz="1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0505-DSC07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429000"/>
            <a:ext cx="4932040" cy="3283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6136" y="1556792"/>
            <a:ext cx="291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Great White North Brewery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8144" y="198884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 smtClean="0"/>
              <a:t>Fantasy Industry and Fantasy Car</a:t>
            </a:r>
            <a:endParaRPr lang="en-US" sz="1400" i="1" dirty="0"/>
          </a:p>
        </p:txBody>
      </p:sp>
      <p:pic>
        <p:nvPicPr>
          <p:cNvPr id="7" name="Picture 6" descr="20120505-DSC07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4867045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</TotalTime>
  <Words>762</Words>
  <Application>Microsoft Office PowerPoint</Application>
  <PresentationFormat>On-screen Show (4:3)</PresentationFormat>
  <Paragraphs>143</Paragraphs>
  <Slides>51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Flow</vt:lpstr>
      <vt:lpstr>Adventures in Modular Railroading</vt:lpstr>
      <vt:lpstr>Slide 2</vt:lpstr>
      <vt:lpstr>   </vt:lpstr>
      <vt:lpstr>Group Structure</vt:lpstr>
      <vt:lpstr>Group Structure</vt:lpstr>
      <vt:lpstr>Establishing a Credo</vt:lpstr>
      <vt:lpstr>Slide 7</vt:lpstr>
      <vt:lpstr>Slide 8</vt:lpstr>
      <vt:lpstr>Slide 9</vt:lpstr>
      <vt:lpstr>Slide 10</vt:lpstr>
      <vt:lpstr>Slide 11</vt:lpstr>
      <vt:lpstr>How Will the Trains Be Run? </vt:lpstr>
      <vt:lpstr>Slide 13</vt:lpstr>
      <vt:lpstr>Slide 14</vt:lpstr>
      <vt:lpstr>Modular Vs Portable</vt:lpstr>
      <vt:lpstr>Modular vs. Portable</vt:lpstr>
      <vt:lpstr>Slide 17</vt:lpstr>
      <vt:lpstr>Portable vs. Modular</vt:lpstr>
      <vt:lpstr>Slide 19</vt:lpstr>
      <vt:lpstr>Slide 20</vt:lpstr>
      <vt:lpstr>Pre-Planning</vt:lpstr>
      <vt:lpstr>Building Techniques</vt:lpstr>
      <vt:lpstr>Slide 23</vt:lpstr>
      <vt:lpstr>Slide 24</vt:lpstr>
      <vt:lpstr>Slide 25</vt:lpstr>
      <vt:lpstr>Slide 26</vt:lpstr>
      <vt:lpstr>Storage and Transportation</vt:lpstr>
      <vt:lpstr>Slide 28</vt:lpstr>
      <vt:lpstr>Slide 29</vt:lpstr>
      <vt:lpstr>Setup</vt:lpstr>
      <vt:lpstr>Setup</vt:lpstr>
      <vt:lpstr>Setup</vt:lpstr>
      <vt:lpstr>Slide 33</vt:lpstr>
      <vt:lpstr>Slide 34</vt:lpstr>
      <vt:lpstr>Slide 35</vt:lpstr>
      <vt:lpstr>Speeding Assembly cont’d</vt:lpstr>
      <vt:lpstr>Speeding Assembly cont’d.</vt:lpstr>
      <vt:lpstr>Presentation</vt:lpstr>
      <vt:lpstr>Presentation cont’d.</vt:lpstr>
      <vt:lpstr>Presentation cont’d.</vt:lpstr>
      <vt:lpstr>Slide 41</vt:lpstr>
      <vt:lpstr>Slide 42</vt:lpstr>
      <vt:lpstr>Presentation cont’d.</vt:lpstr>
      <vt:lpstr>Slide 44</vt:lpstr>
      <vt:lpstr>Slide 45</vt:lpstr>
      <vt:lpstr>Slide 46</vt:lpstr>
      <vt:lpstr>After the Show</vt:lpstr>
      <vt:lpstr>The Good </vt:lpstr>
      <vt:lpstr>The Bad</vt:lpstr>
      <vt:lpstr>The Fun</vt:lpstr>
      <vt:lpstr>Starting Over?</vt:lpstr>
    </vt:vector>
  </TitlesOfParts>
  <Company>M.L.W.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Adventures in Modular Railroading</dc:title>
  <dc:creator>Andrew Malette</dc:creator>
  <cp:lastModifiedBy>Andrew Malette</cp:lastModifiedBy>
  <cp:revision>162</cp:revision>
  <dcterms:created xsi:type="dcterms:W3CDTF">2012-08-01T01:11:50Z</dcterms:created>
  <dcterms:modified xsi:type="dcterms:W3CDTF">2012-08-05T03:54:21Z</dcterms:modified>
</cp:coreProperties>
</file>